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7"/>
  </p:notesMasterIdLst>
  <p:sldIdLst>
    <p:sldId id="322" r:id="rId2"/>
    <p:sldId id="325" r:id="rId3"/>
    <p:sldId id="327" r:id="rId4"/>
    <p:sldId id="328" r:id="rId5"/>
    <p:sldId id="329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 Unicode MS" pitchFamily="34" charset="-128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 Unicode MS" pitchFamily="34" charset="-128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 Unicode MS" pitchFamily="34" charset="-128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 Unicode MS" pitchFamily="34" charset="-128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 Unicode MS" pitchFamily="34" charset="-128"/>
        <a:ea typeface="+mn-ea"/>
        <a:cs typeface="+mn-cs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Arial Unicode MS" pitchFamily="34" charset="-128"/>
        <a:ea typeface="+mn-ea"/>
        <a:cs typeface="+mn-cs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Arial Unicode MS" pitchFamily="34" charset="-128"/>
        <a:ea typeface="+mn-ea"/>
        <a:cs typeface="+mn-cs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Arial Unicode MS" pitchFamily="34" charset="-128"/>
        <a:ea typeface="+mn-ea"/>
        <a:cs typeface="+mn-cs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Arial Unicode MS" pitchFamily="34" charset="-128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hlink"/>
    </p:penClr>
  </p:showPr>
  <p:clrMru>
    <a:srgbClr val="008000"/>
    <a:srgbClr val="CCFFFF"/>
    <a:srgbClr val="99FFCC"/>
    <a:srgbClr val="66FF99"/>
    <a:srgbClr val="C0C0C0"/>
    <a:srgbClr val="CDFFFF"/>
    <a:srgbClr val="B1FFFF"/>
    <a:srgbClr val="C9FFE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851" autoAdjust="0"/>
    <p:restoredTop sz="99674" autoAdjust="0"/>
  </p:normalViewPr>
  <p:slideViewPr>
    <p:cSldViewPr>
      <p:cViewPr>
        <p:scale>
          <a:sx n="80" d="100"/>
          <a:sy n="80" d="100"/>
        </p:scale>
        <p:origin x="-66" y="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3B0A1FF-9F2D-4999-A6BB-26758768DFAB}" type="datetimeFigureOut">
              <a:rPr lang="ru-RU"/>
              <a:pPr>
                <a:defRPr/>
              </a:pPr>
              <a:t>19.08.2015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BC783B7-6324-4B5E-9043-FBDDC7EEC9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C2E46B2-27CD-4037-B0A3-B8F9A4F313B7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9B334C3-09B2-4FDD-87C7-AAB7752F99F1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BD4EC53-B165-446B-9698-1F015DC3C0AF}" type="slidenum">
              <a:rPr lang="ru-RU" smtClean="0"/>
              <a:pPr/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20D93EB-A51F-4BED-98A0-B95244CF251A}" type="slidenum">
              <a:rPr lang="ru-RU" smtClean="0"/>
              <a:pPr/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20D93EB-A51F-4BED-98A0-B95244CF251A}" type="slidenum">
              <a:rPr lang="ru-RU" smtClean="0"/>
              <a:pPr/>
              <a:t>5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77825" y="1676400"/>
            <a:ext cx="8389938" cy="4421188"/>
            <a:chOff x="238" y="1056"/>
            <a:chExt cx="5285" cy="2785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38" y="1056"/>
              <a:ext cx="5285" cy="1393"/>
              <a:chOff x="238" y="1056"/>
              <a:chExt cx="5285" cy="1393"/>
            </a:xfrm>
          </p:grpSpPr>
          <p:sp>
            <p:nvSpPr>
              <p:cNvPr id="14" name="Rectangle 4"/>
              <p:cNvSpPr>
                <a:spLocks noChangeArrowheads="1"/>
              </p:cNvSpPr>
              <p:nvPr/>
            </p:nvSpPr>
            <p:spPr bwMode="auto">
              <a:xfrm>
                <a:off x="243" y="1057"/>
                <a:ext cx="5272" cy="1391"/>
              </a:xfrm>
              <a:prstGeom prst="rect">
                <a:avLst/>
              </a:prstGeom>
              <a:solidFill>
                <a:srgbClr val="EAEAEA">
                  <a:alpha val="50195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Freeform 5"/>
              <p:cNvSpPr>
                <a:spLocks/>
              </p:cNvSpPr>
              <p:nvPr/>
            </p:nvSpPr>
            <p:spPr bwMode="auto">
              <a:xfrm>
                <a:off x="238" y="1056"/>
                <a:ext cx="5273" cy="1393"/>
              </a:xfrm>
              <a:custGeom>
                <a:avLst/>
                <a:gdLst>
                  <a:gd name="T0" fmla="*/ 5272 w 5273"/>
                  <a:gd name="T1" fmla="*/ 0 h 1393"/>
                  <a:gd name="T2" fmla="*/ 0 w 5273"/>
                  <a:gd name="T3" fmla="*/ 0 h 1393"/>
                  <a:gd name="T4" fmla="*/ 0 w 5273"/>
                  <a:gd name="T5" fmla="*/ 1392 h 139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0" y="0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" name="Freeform 6"/>
              <p:cNvSpPr>
                <a:spLocks/>
              </p:cNvSpPr>
              <p:nvPr/>
            </p:nvSpPr>
            <p:spPr bwMode="auto">
              <a:xfrm>
                <a:off x="250" y="1056"/>
                <a:ext cx="5273" cy="1393"/>
              </a:xfrm>
              <a:custGeom>
                <a:avLst/>
                <a:gdLst>
                  <a:gd name="T0" fmla="*/ 5272 w 5273"/>
                  <a:gd name="T1" fmla="*/ 0 h 1393"/>
                  <a:gd name="T2" fmla="*/ 5272 w 5273"/>
                  <a:gd name="T3" fmla="*/ 1392 h 1393"/>
                  <a:gd name="T4" fmla="*/ 0 w 5273"/>
                  <a:gd name="T5" fmla="*/ 1392 h 139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5272" y="1392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240" y="3744"/>
              <a:ext cx="5281" cy="97"/>
              <a:chOff x="240" y="3744"/>
              <a:chExt cx="5281" cy="97"/>
            </a:xfrm>
          </p:grpSpPr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240" y="3744"/>
                <a:ext cx="5280" cy="96"/>
              </a:xfrm>
              <a:prstGeom prst="rect">
                <a:avLst/>
              </a:prstGeom>
              <a:solidFill>
                <a:srgbClr val="EAEAEA">
                  <a:alpha val="50195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9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>
                  <a:gd name="T0" fmla="*/ 5280 w 5281"/>
                  <a:gd name="T1" fmla="*/ 0 h 97"/>
                  <a:gd name="T2" fmla="*/ 0 w 5281"/>
                  <a:gd name="T3" fmla="*/ 0 h 97"/>
                  <a:gd name="T4" fmla="*/ 0 w 5281"/>
                  <a:gd name="T5" fmla="*/ 96 h 9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0" y="0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0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>
                  <a:gd name="T0" fmla="*/ 5280 w 5281"/>
                  <a:gd name="T1" fmla="*/ 0 h 97"/>
                  <a:gd name="T2" fmla="*/ 5280 w 5281"/>
                  <a:gd name="T3" fmla="*/ 96 h 97"/>
                  <a:gd name="T4" fmla="*/ 0 w 5281"/>
                  <a:gd name="T5" fmla="*/ 96 h 9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5280" y="96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7" name="Group 11"/>
            <p:cNvGrpSpPr>
              <a:grpSpLocks/>
            </p:cNvGrpSpPr>
            <p:nvPr/>
          </p:nvGrpSpPr>
          <p:grpSpPr bwMode="auto">
            <a:xfrm>
              <a:off x="338" y="1200"/>
              <a:ext cx="97" cy="1104"/>
              <a:chOff x="338" y="1200"/>
              <a:chExt cx="97" cy="1104"/>
            </a:xfrm>
          </p:grpSpPr>
          <p:sp useBgFill="1">
            <p:nvSpPr>
              <p:cNvPr id="8" name="Rectangle 12"/>
              <p:cNvSpPr>
                <a:spLocks noChangeArrowheads="1"/>
              </p:cNvSpPr>
              <p:nvPr/>
            </p:nvSpPr>
            <p:spPr bwMode="auto">
              <a:xfrm>
                <a:off x="338" y="1201"/>
                <a:ext cx="96" cy="1103"/>
              </a:xfrm>
              <a:prstGeom prst="rect">
                <a:avLst/>
              </a:prstGeom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" name="Freeform 13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>
                  <a:gd name="T0" fmla="*/ 0 w 97"/>
                  <a:gd name="T1" fmla="*/ 1103 h 1104"/>
                  <a:gd name="T2" fmla="*/ 96 w 97"/>
                  <a:gd name="T3" fmla="*/ 1103 h 1104"/>
                  <a:gd name="T4" fmla="*/ 96 w 97"/>
                  <a:gd name="T5" fmla="*/ 0 h 110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96" y="1103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" name="Freeform 14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>
                  <a:gd name="T0" fmla="*/ 0 w 97"/>
                  <a:gd name="T1" fmla="*/ 1103 h 1104"/>
                  <a:gd name="T2" fmla="*/ 0 w 97"/>
                  <a:gd name="T3" fmla="*/ 0 h 1104"/>
                  <a:gd name="T4" fmla="*/ 96 w 97"/>
                  <a:gd name="T5" fmla="*/ 0 h 110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0" y="0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9231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836613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Щелчок правит образец заголовка</a:t>
            </a:r>
          </a:p>
        </p:txBody>
      </p:sp>
      <p:sp>
        <p:nvSpPr>
          <p:cNvPr id="9232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038600"/>
            <a:ext cx="6400800" cy="1752600"/>
          </a:xfrm>
        </p:spPr>
        <p:txBody>
          <a:bodyPr anchor="ctr"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ru-RU"/>
              <a:t>Щелчок правит образец подзаголовка</a:t>
            </a:r>
          </a:p>
        </p:txBody>
      </p:sp>
      <p:sp>
        <p:nvSpPr>
          <p:cNvPr id="17" name="Rectangle 17"/>
          <p:cNvSpPr>
            <a:spLocks noGrp="1" noChangeArrowheads="1"/>
          </p:cNvSpPr>
          <p:nvPr>
            <p:ph type="dt" sz="quarter" idx="10"/>
          </p:nvPr>
        </p:nvSpPr>
        <p:spPr>
          <a:xfrm>
            <a:off x="381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D80AA-D114-4B7F-B2C8-6DFD92C53E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CF547-0C7D-426D-B8DF-596D957B7E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67500" y="342900"/>
            <a:ext cx="1943100" cy="55245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42900"/>
            <a:ext cx="5676900" cy="55245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F17E72-7077-458F-9EF7-BC01003E67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78E75-3925-45E4-98A1-35E139AE36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AE384-29C5-46CA-9FB3-6C2FF28C6F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1CFF4-17F8-4D2D-91E5-36A9FBCB81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1C781-87B5-419F-96D0-AAAB0C486D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8B884-AC19-42F2-9668-A8823307D5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D7DBD-5E9F-4232-BBBF-6A71DDB8F8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18334-2729-4E67-9077-97348E80DC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77A74-0F3F-4906-92FF-D263A4A006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81000" y="304800"/>
            <a:ext cx="8383588" cy="6022975"/>
            <a:chOff x="240" y="192"/>
            <a:chExt cx="5281" cy="3794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240" y="1008"/>
              <a:ext cx="5281" cy="2978"/>
              <a:chOff x="240" y="1008"/>
              <a:chExt cx="5281" cy="2978"/>
            </a:xfrm>
          </p:grpSpPr>
          <p:sp>
            <p:nvSpPr>
              <p:cNvPr id="1041" name="Rectangle 4"/>
              <p:cNvSpPr>
                <a:spLocks noChangeArrowheads="1"/>
              </p:cNvSpPr>
              <p:nvPr/>
            </p:nvSpPr>
            <p:spPr bwMode="auto">
              <a:xfrm>
                <a:off x="245" y="1010"/>
                <a:ext cx="5269" cy="2976"/>
              </a:xfrm>
              <a:prstGeom prst="rect">
                <a:avLst/>
              </a:prstGeom>
              <a:solidFill>
                <a:srgbClr val="EAEAEA">
                  <a:alpha val="50195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42" name="Freeform 5"/>
              <p:cNvSpPr>
                <a:spLocks/>
              </p:cNvSpPr>
              <p:nvPr/>
            </p:nvSpPr>
            <p:spPr bwMode="auto">
              <a:xfrm>
                <a:off x="240" y="1008"/>
                <a:ext cx="5269" cy="2977"/>
              </a:xfrm>
              <a:custGeom>
                <a:avLst/>
                <a:gdLst>
                  <a:gd name="T0" fmla="*/ 5268 w 5269"/>
                  <a:gd name="T1" fmla="*/ 0 h 2977"/>
                  <a:gd name="T2" fmla="*/ 0 w 5269"/>
                  <a:gd name="T3" fmla="*/ 0 h 2977"/>
                  <a:gd name="T4" fmla="*/ 0 w 5269"/>
                  <a:gd name="T5" fmla="*/ 2976 h 297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269" h="2977">
                    <a:moveTo>
                      <a:pt x="5268" y="0"/>
                    </a:moveTo>
                    <a:lnTo>
                      <a:pt x="0" y="0"/>
                    </a:lnTo>
                    <a:lnTo>
                      <a:pt x="0" y="2976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43" name="Freeform 6"/>
              <p:cNvSpPr>
                <a:spLocks/>
              </p:cNvSpPr>
              <p:nvPr/>
            </p:nvSpPr>
            <p:spPr bwMode="auto">
              <a:xfrm>
                <a:off x="252" y="1008"/>
                <a:ext cx="5269" cy="2977"/>
              </a:xfrm>
              <a:custGeom>
                <a:avLst/>
                <a:gdLst>
                  <a:gd name="T0" fmla="*/ 5268 w 5269"/>
                  <a:gd name="T1" fmla="*/ 0 h 2977"/>
                  <a:gd name="T2" fmla="*/ 5268 w 5269"/>
                  <a:gd name="T3" fmla="*/ 2976 h 2977"/>
                  <a:gd name="T4" fmla="*/ 0 w 5269"/>
                  <a:gd name="T5" fmla="*/ 2976 h 297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269" h="2977">
                    <a:moveTo>
                      <a:pt x="5268" y="0"/>
                    </a:moveTo>
                    <a:lnTo>
                      <a:pt x="5268" y="2976"/>
                    </a:lnTo>
                    <a:lnTo>
                      <a:pt x="0" y="2976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3" name="Group 7"/>
            <p:cNvGrpSpPr>
              <a:grpSpLocks/>
            </p:cNvGrpSpPr>
            <p:nvPr/>
          </p:nvGrpSpPr>
          <p:grpSpPr bwMode="auto">
            <a:xfrm>
              <a:off x="336" y="1103"/>
              <a:ext cx="97" cy="2785"/>
              <a:chOff x="336" y="1103"/>
              <a:chExt cx="97" cy="2785"/>
            </a:xfrm>
          </p:grpSpPr>
          <p:sp useBgFill="1">
            <p:nvSpPr>
              <p:cNvPr id="1038" name="Rectangle 8"/>
              <p:cNvSpPr>
                <a:spLocks noChangeArrowheads="1"/>
              </p:cNvSpPr>
              <p:nvPr/>
            </p:nvSpPr>
            <p:spPr bwMode="auto">
              <a:xfrm>
                <a:off x="336" y="1104"/>
                <a:ext cx="96" cy="2784"/>
              </a:xfrm>
              <a:prstGeom prst="rect">
                <a:avLst/>
              </a:prstGeom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39" name="Freeform 9"/>
              <p:cNvSpPr>
                <a:spLocks/>
              </p:cNvSpPr>
              <p:nvPr/>
            </p:nvSpPr>
            <p:spPr bwMode="auto">
              <a:xfrm>
                <a:off x="336" y="1103"/>
                <a:ext cx="97" cy="2785"/>
              </a:xfrm>
              <a:custGeom>
                <a:avLst/>
                <a:gdLst>
                  <a:gd name="T0" fmla="*/ 0 w 97"/>
                  <a:gd name="T1" fmla="*/ 2784 h 2785"/>
                  <a:gd name="T2" fmla="*/ 96 w 97"/>
                  <a:gd name="T3" fmla="*/ 2784 h 2785"/>
                  <a:gd name="T4" fmla="*/ 96 w 97"/>
                  <a:gd name="T5" fmla="*/ 0 h 278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7" h="2785">
                    <a:moveTo>
                      <a:pt x="0" y="2784"/>
                    </a:moveTo>
                    <a:lnTo>
                      <a:pt x="96" y="2784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40" name="Freeform 10"/>
              <p:cNvSpPr>
                <a:spLocks/>
              </p:cNvSpPr>
              <p:nvPr/>
            </p:nvSpPr>
            <p:spPr bwMode="auto">
              <a:xfrm>
                <a:off x="336" y="1103"/>
                <a:ext cx="97" cy="2785"/>
              </a:xfrm>
              <a:custGeom>
                <a:avLst/>
                <a:gdLst>
                  <a:gd name="T0" fmla="*/ 0 w 97"/>
                  <a:gd name="T1" fmla="*/ 2784 h 2785"/>
                  <a:gd name="T2" fmla="*/ 0 w 97"/>
                  <a:gd name="T3" fmla="*/ 0 h 2785"/>
                  <a:gd name="T4" fmla="*/ 96 w 97"/>
                  <a:gd name="T5" fmla="*/ 0 h 278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7" h="2785">
                    <a:moveTo>
                      <a:pt x="0" y="2784"/>
                    </a:moveTo>
                    <a:lnTo>
                      <a:pt x="0" y="0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4" name="Group 11"/>
            <p:cNvGrpSpPr>
              <a:grpSpLocks/>
            </p:cNvGrpSpPr>
            <p:nvPr/>
          </p:nvGrpSpPr>
          <p:grpSpPr bwMode="auto">
            <a:xfrm>
              <a:off x="240" y="192"/>
              <a:ext cx="193" cy="721"/>
              <a:chOff x="240" y="192"/>
              <a:chExt cx="193" cy="721"/>
            </a:xfrm>
          </p:grpSpPr>
          <p:sp>
            <p:nvSpPr>
              <p:cNvPr id="1035" name="Rectangle 12"/>
              <p:cNvSpPr>
                <a:spLocks noChangeArrowheads="1"/>
              </p:cNvSpPr>
              <p:nvPr/>
            </p:nvSpPr>
            <p:spPr bwMode="auto">
              <a:xfrm>
                <a:off x="240" y="192"/>
                <a:ext cx="192" cy="720"/>
              </a:xfrm>
              <a:prstGeom prst="rect">
                <a:avLst/>
              </a:prstGeom>
              <a:solidFill>
                <a:srgbClr val="EAEAEA">
                  <a:alpha val="50195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36" name="Freeform 13"/>
              <p:cNvSpPr>
                <a:spLocks/>
              </p:cNvSpPr>
              <p:nvPr/>
            </p:nvSpPr>
            <p:spPr bwMode="auto">
              <a:xfrm>
                <a:off x="240" y="192"/>
                <a:ext cx="193" cy="721"/>
              </a:xfrm>
              <a:custGeom>
                <a:avLst/>
                <a:gdLst>
                  <a:gd name="T0" fmla="*/ 192 w 193"/>
                  <a:gd name="T1" fmla="*/ 0 h 721"/>
                  <a:gd name="T2" fmla="*/ 0 w 193"/>
                  <a:gd name="T3" fmla="*/ 0 h 721"/>
                  <a:gd name="T4" fmla="*/ 0 w 193"/>
                  <a:gd name="T5" fmla="*/ 720 h 7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3" h="721">
                    <a:moveTo>
                      <a:pt x="192" y="0"/>
                    </a:moveTo>
                    <a:lnTo>
                      <a:pt x="0" y="0"/>
                    </a:lnTo>
                    <a:lnTo>
                      <a:pt x="0" y="720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37" name="Freeform 14"/>
              <p:cNvSpPr>
                <a:spLocks/>
              </p:cNvSpPr>
              <p:nvPr/>
            </p:nvSpPr>
            <p:spPr bwMode="auto">
              <a:xfrm>
                <a:off x="240" y="192"/>
                <a:ext cx="193" cy="721"/>
              </a:xfrm>
              <a:custGeom>
                <a:avLst/>
                <a:gdLst>
                  <a:gd name="T0" fmla="*/ 192 w 193"/>
                  <a:gd name="T1" fmla="*/ 0 h 721"/>
                  <a:gd name="T2" fmla="*/ 192 w 193"/>
                  <a:gd name="T3" fmla="*/ 720 h 721"/>
                  <a:gd name="T4" fmla="*/ 0 w 193"/>
                  <a:gd name="T5" fmla="*/ 720 h 7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3" h="721">
                    <a:moveTo>
                      <a:pt x="192" y="0"/>
                    </a:moveTo>
                    <a:lnTo>
                      <a:pt x="192" y="720"/>
                    </a:lnTo>
                    <a:lnTo>
                      <a:pt x="0" y="720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820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42900"/>
            <a:ext cx="7772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заголовка</a:t>
            </a:r>
          </a:p>
        </p:txBody>
      </p:sp>
      <p:sp>
        <p:nvSpPr>
          <p:cNvPr id="820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20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30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 u="none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1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30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 u="none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230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 u="none">
                <a:latin typeface="+mn-lt"/>
              </a:defRPr>
            </a:lvl1pPr>
          </a:lstStyle>
          <a:p>
            <a:pPr>
              <a:defRPr/>
            </a:pPr>
            <a:fld id="{CE6C1415-5D8B-4337-9320-6B75844DC4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2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2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2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2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7" grpId="0"/>
      <p:bldP spid="8208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20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820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20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820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20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820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20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820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20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820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395288" y="333375"/>
            <a:ext cx="8462962" cy="6142038"/>
          </a:xfrm>
          <a:prstGeom prst="foldedCorner">
            <a:avLst>
              <a:gd name="adj" fmla="val 11269"/>
            </a:avLst>
          </a:prstGeom>
          <a:solidFill>
            <a:srgbClr val="E3FFE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3200" b="1" i="1" u="none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714375" y="395288"/>
            <a:ext cx="7858125" cy="6432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sz="1400" i="1" u="none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Министерство образования, науки и инновационной политики  Новосибирской области</a:t>
            </a:r>
          </a:p>
          <a:p>
            <a:pPr algn="ctr" eaLnBrk="0" hangingPunct="0"/>
            <a:endParaRPr lang="ru-RU" sz="1400" i="1" u="none" dirty="0">
              <a:ea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ru-RU" sz="1400" i="1" u="none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Новосибирский институт повышения квалификации и переподготовки работников образования</a:t>
            </a:r>
          </a:p>
          <a:p>
            <a:pPr algn="ctr" eaLnBrk="0" hangingPunct="0"/>
            <a:endParaRPr lang="ru-RU" sz="1400" i="1" u="none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ru-RU" sz="1400" i="1" u="none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Кафедра управления образовательными учреждениями</a:t>
            </a:r>
          </a:p>
          <a:p>
            <a:pPr algn="ctr"/>
            <a:endParaRPr lang="ru-RU" sz="2800" u="none" dirty="0"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en-US" sz="2800" u="none" dirty="0" smtClean="0">
                <a:ea typeface="Calibri" pitchFamily="34" charset="0"/>
                <a:cs typeface="Times New Roman" pitchFamily="18" charset="0"/>
              </a:rPr>
              <a:t>XV</a:t>
            </a:r>
            <a:r>
              <a:rPr lang="ru-RU" sz="2800" u="none" dirty="0" smtClean="0"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u="none" dirty="0">
                <a:ea typeface="Calibri" pitchFamily="34" charset="0"/>
                <a:cs typeface="Times New Roman" pitchFamily="18" charset="0"/>
              </a:rPr>
              <a:t>Съезд </a:t>
            </a:r>
            <a:r>
              <a:rPr lang="ru-RU" sz="2800" u="none" dirty="0" smtClean="0">
                <a:ea typeface="Calibri" pitchFamily="34" charset="0"/>
                <a:cs typeface="Times New Roman" pitchFamily="18" charset="0"/>
              </a:rPr>
              <a:t>работников</a:t>
            </a:r>
            <a:r>
              <a:rPr lang="ru-RU" sz="2800" u="none" dirty="0" smtClean="0">
                <a:ea typeface="Calibri" pitchFamily="34" charset="0"/>
                <a:cs typeface="Times New Roman" pitchFamily="18" charset="0"/>
              </a:rPr>
              <a:t> образования  </a:t>
            </a:r>
            <a:r>
              <a:rPr lang="ru-RU" sz="2800" u="none" dirty="0">
                <a:ea typeface="Calibri" pitchFamily="34" charset="0"/>
                <a:cs typeface="Times New Roman" pitchFamily="18" charset="0"/>
              </a:rPr>
              <a:t>Новосибирской области</a:t>
            </a:r>
            <a:r>
              <a:rPr lang="ru-RU" sz="2800" b="1" dirty="0">
                <a:ea typeface="Calibri" pitchFamily="34" charset="0"/>
                <a:cs typeface="Times New Roman" pitchFamily="18" charset="0"/>
              </a:rPr>
              <a:t> </a:t>
            </a:r>
            <a:endParaRPr lang="ru-RU" sz="2800" b="1" dirty="0" smtClean="0"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ru-RU" sz="2800" b="1" u="none" dirty="0" smtClean="0">
                <a:ea typeface="Calibri" pitchFamily="34" charset="0"/>
                <a:cs typeface="Times New Roman" pitchFamily="18" charset="0"/>
              </a:rPr>
              <a:t>«Образовательное пространство Новосибирской области – ключевой ресурс инновационного развития региона»</a:t>
            </a:r>
            <a:endParaRPr lang="ru-RU" sz="2800" u="none" dirty="0">
              <a:ea typeface="Calibri" pitchFamily="34" charset="0"/>
              <a:cs typeface="Times New Roman" pitchFamily="18" charset="0"/>
            </a:endParaRPr>
          </a:p>
          <a:p>
            <a:pPr algn="ctr"/>
            <a:endParaRPr lang="ru-RU" u="none" dirty="0">
              <a:ea typeface="Calibri" pitchFamily="34" charset="0"/>
              <a:cs typeface="Times New Roman" pitchFamily="18" charset="0"/>
            </a:endParaRPr>
          </a:p>
          <a:p>
            <a:pPr algn="ctr"/>
            <a:endParaRPr lang="ru-RU" u="none" dirty="0"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ru-RU" u="none" dirty="0" smtClean="0">
                <a:ea typeface="Calibri" pitchFamily="34" charset="0"/>
                <a:cs typeface="Times New Roman" pitchFamily="18" charset="0"/>
              </a:rPr>
              <a:t>Форсайт - сессия</a:t>
            </a:r>
            <a:endParaRPr lang="ru-RU" u="none" dirty="0"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ru-RU" sz="2400" b="1" i="1" u="none" dirty="0">
                <a:ea typeface="Calibri" pitchFamily="34" charset="0"/>
                <a:cs typeface="Times New Roman" pitchFamily="18" charset="0"/>
              </a:rPr>
              <a:t>« </a:t>
            </a:r>
            <a:r>
              <a:rPr lang="ru-RU" sz="2400" b="1" i="1" u="none" dirty="0" smtClean="0">
                <a:ea typeface="Calibri" pitchFamily="34" charset="0"/>
                <a:cs typeface="Times New Roman" pitchFamily="18" charset="0"/>
              </a:rPr>
              <a:t>Система менеджмента качества – ресурс формирования инновационного облика организации»</a:t>
            </a:r>
            <a:endParaRPr lang="ru-RU" sz="2400" b="1" i="1" u="none" dirty="0">
              <a:ea typeface="Calibri" pitchFamily="34" charset="0"/>
              <a:cs typeface="Times New Roman" pitchFamily="18" charset="0"/>
            </a:endParaRPr>
          </a:p>
          <a:p>
            <a:pPr algn="ctr"/>
            <a:endParaRPr lang="ru-RU" b="1" u="none" dirty="0"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ru-RU" b="1" u="none" dirty="0" smtClean="0">
                <a:ea typeface="Calibri" pitchFamily="34" charset="0"/>
                <a:cs typeface="Times New Roman" pitchFamily="18" charset="0"/>
              </a:rPr>
              <a:t>20 августа </a:t>
            </a:r>
            <a:r>
              <a:rPr lang="ru-RU" b="1" u="none" dirty="0">
                <a:ea typeface="Calibri" pitchFamily="34" charset="0"/>
                <a:cs typeface="Times New Roman" pitchFamily="18" charset="0"/>
              </a:rPr>
              <a:t>2015г.</a:t>
            </a:r>
            <a:endParaRPr lang="ru-RU" u="none" dirty="0">
              <a:ea typeface="Calibri" pitchFamily="34" charset="0"/>
              <a:cs typeface="Times New Roman" pitchFamily="18" charset="0"/>
            </a:endParaRPr>
          </a:p>
          <a:p>
            <a:pPr algn="ctr" eaLnBrk="0" hangingPunct="0"/>
            <a:endParaRPr lang="ru-RU" b="1" i="1" u="none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/>
            <a:endParaRPr lang="ru-RU" u="none" dirty="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/>
          <p:cNvSpPr>
            <a:spLocks noChangeArrowheads="1"/>
          </p:cNvSpPr>
          <p:nvPr/>
        </p:nvSpPr>
        <p:spPr bwMode="auto">
          <a:xfrm>
            <a:off x="395288" y="333375"/>
            <a:ext cx="8497887" cy="5903913"/>
          </a:xfrm>
          <a:prstGeom prst="foldedCorner">
            <a:avLst>
              <a:gd name="adj" fmla="val 11269"/>
            </a:avLst>
          </a:prstGeom>
          <a:solidFill>
            <a:srgbClr val="E3FFE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3200" b="1" u="none"/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571500" y="571481"/>
            <a:ext cx="80010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>
              <a:tabLst>
                <a:tab pos="269875" algn="l"/>
                <a:tab pos="630238" algn="l"/>
              </a:tabLst>
            </a:pPr>
            <a:endParaRPr lang="ru-RU" sz="3600" u="none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tabLst>
                <a:tab pos="269875" algn="l"/>
                <a:tab pos="630238" algn="l"/>
              </a:tabLst>
            </a:pPr>
            <a:r>
              <a:rPr lang="ru-RU" sz="3600" b="1" u="none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Программа консалтингового сопровождения организаций по разработке моделей управления и улучшения </a:t>
            </a:r>
            <a:r>
              <a:rPr lang="ru-RU" sz="3600" b="1" u="none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СМК</a:t>
            </a:r>
            <a:r>
              <a:rPr lang="ru-RU" sz="3600" b="1" u="none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algn="ctr" eaLnBrk="0" hangingPunct="0">
              <a:tabLst>
                <a:tab pos="269875" algn="l"/>
                <a:tab pos="630238" algn="l"/>
              </a:tabLst>
            </a:pPr>
            <a:endParaRPr lang="ru-RU" sz="3600" b="1" i="1" u="none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tabLst>
                <a:tab pos="269875" algn="l"/>
                <a:tab pos="630238" algn="l"/>
              </a:tabLst>
            </a:pPr>
            <a:endParaRPr lang="ru-RU" sz="3600" b="1" i="1" u="none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tabLst>
                <a:tab pos="269875" algn="l"/>
                <a:tab pos="630238" algn="l"/>
              </a:tabLst>
            </a:pPr>
            <a:r>
              <a:rPr lang="ru-RU" sz="3200" b="1" u="none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Куневская</a:t>
            </a:r>
            <a:r>
              <a:rPr lang="ru-RU" sz="3200" b="1" u="none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u="none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Людмила </a:t>
            </a:r>
            <a:r>
              <a:rPr lang="ru-RU" sz="3200" b="1" u="none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Викторовна</a:t>
            </a:r>
            <a:r>
              <a:rPr lang="ru-RU" sz="3200" b="1" i="1" u="none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</a:p>
          <a:p>
            <a:pPr algn="ctr" eaLnBrk="0" hangingPunct="0">
              <a:tabLst>
                <a:tab pos="269875" algn="l"/>
                <a:tab pos="630238" algn="l"/>
              </a:tabLst>
            </a:pPr>
            <a:r>
              <a:rPr lang="ru-RU" sz="2800" i="1" u="none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зам </a:t>
            </a:r>
            <a:r>
              <a:rPr lang="ru-RU" sz="2800" i="1" u="none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директора по УВР МАОУ Лицей № 9 </a:t>
            </a:r>
            <a:endParaRPr lang="ru-RU" sz="2800" i="1" u="none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tabLst>
                <a:tab pos="269875" algn="l"/>
                <a:tab pos="630238" algn="l"/>
              </a:tabLst>
            </a:pPr>
            <a:r>
              <a:rPr lang="ru-RU" sz="2800" i="1" u="none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</a:t>
            </a:r>
            <a:r>
              <a:rPr lang="ru-RU" sz="2800" i="1" u="none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Новосибирска, </a:t>
            </a:r>
            <a:endParaRPr lang="ru-RU" sz="2800" i="1" u="none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395288" y="333375"/>
            <a:ext cx="8497887" cy="5903913"/>
          </a:xfrm>
          <a:prstGeom prst="foldedCorner">
            <a:avLst>
              <a:gd name="adj" fmla="val 11269"/>
            </a:avLst>
          </a:prstGeom>
          <a:solidFill>
            <a:srgbClr val="E3FFE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3200" b="1" u="none"/>
          </a:p>
        </p:txBody>
      </p:sp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500063" y="571500"/>
            <a:ext cx="8143875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tabLst>
                <a:tab pos="269875" algn="l"/>
                <a:tab pos="630238" algn="l"/>
              </a:tabLst>
            </a:pPr>
            <a:r>
              <a:rPr lang="ru-RU" sz="3600" b="1" u="none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Самооценка </a:t>
            </a:r>
            <a:r>
              <a:rPr lang="ru-RU" sz="3600" b="1" u="none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деятельности образовательных организаций как инструмент повышения качества образовательных услуг участников регионального проекта УКО    </a:t>
            </a:r>
          </a:p>
          <a:p>
            <a:pPr algn="ctr" eaLnBrk="0" hangingPunct="0">
              <a:tabLst>
                <a:tab pos="269875" algn="l"/>
                <a:tab pos="630238" algn="l"/>
              </a:tabLst>
            </a:pPr>
            <a:endParaRPr lang="ru-RU" sz="3600" b="1" u="none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tabLst>
                <a:tab pos="269875" algn="l"/>
                <a:tab pos="630238" algn="l"/>
              </a:tabLst>
            </a:pPr>
            <a:endParaRPr lang="ru-RU" sz="3600" u="none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tabLst>
                <a:tab pos="269875" algn="l"/>
                <a:tab pos="630238" algn="l"/>
              </a:tabLst>
            </a:pPr>
            <a:r>
              <a:rPr lang="ru-RU" sz="3600" u="none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lang="ru-RU" sz="3200" b="1" u="none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Малыгина </a:t>
            </a:r>
            <a:r>
              <a:rPr lang="ru-RU" sz="3200" b="1" u="none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Людмила </a:t>
            </a:r>
            <a:r>
              <a:rPr lang="ru-RU" sz="3200" b="1" u="none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Павловна,</a:t>
            </a:r>
          </a:p>
          <a:p>
            <a:pPr algn="ctr" eaLnBrk="0" hangingPunct="0">
              <a:tabLst>
                <a:tab pos="269875" algn="l"/>
                <a:tab pos="630238" algn="l"/>
              </a:tabLst>
            </a:pPr>
            <a:r>
              <a:rPr lang="ru-RU" sz="3200" b="1" u="none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i="1" u="none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зам. </a:t>
            </a:r>
            <a:r>
              <a:rPr lang="ru-RU" sz="2800" i="1" u="none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директора по НМР МБОУ г. </a:t>
            </a:r>
            <a:r>
              <a:rPr lang="ru-RU" sz="2800" i="1" u="none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Новосибирска Аэрокосмический лицей </a:t>
            </a:r>
            <a:endParaRPr lang="ru-RU" sz="2800" u="none" dirty="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395288" y="333375"/>
            <a:ext cx="8497887" cy="5903913"/>
          </a:xfrm>
          <a:prstGeom prst="foldedCorner">
            <a:avLst>
              <a:gd name="adj" fmla="val 11269"/>
            </a:avLst>
          </a:prstGeom>
          <a:solidFill>
            <a:srgbClr val="E3FFE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2800" b="1" u="none"/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500063" y="428604"/>
            <a:ext cx="8143875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>
              <a:tabLst>
                <a:tab pos="269875" algn="l"/>
                <a:tab pos="630238" algn="l"/>
              </a:tabLst>
            </a:pPr>
            <a:r>
              <a:rPr lang="ru-RU" sz="3600" b="1" u="none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Пути </a:t>
            </a:r>
            <a:r>
              <a:rPr lang="ru-RU" sz="3600" b="1" u="none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способы (тренды, форматы и технологии) достижения высокого качества образовательных услуг организаций,  внедряющих и развивающих </a:t>
            </a:r>
            <a:r>
              <a:rPr lang="ru-RU" sz="3600" b="1" u="none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СМК</a:t>
            </a:r>
            <a:endParaRPr lang="ru-RU" sz="3600" b="1" i="1" u="none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>
              <a:tabLst>
                <a:tab pos="269875" algn="l"/>
                <a:tab pos="630238" algn="l"/>
              </a:tabLst>
            </a:pPr>
            <a:endParaRPr lang="ru-RU" sz="3600" u="none" dirty="0"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ru-RU" sz="2400" b="1" u="none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Бондаренко </a:t>
            </a:r>
            <a:r>
              <a:rPr lang="ru-RU" sz="2400" b="1" u="none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Юлия </a:t>
            </a:r>
            <a:r>
              <a:rPr lang="ru-RU" sz="2400" b="1" u="none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Александровна, </a:t>
            </a:r>
          </a:p>
          <a:p>
            <a:pPr algn="ctr"/>
            <a:r>
              <a:rPr lang="ru-RU" sz="2400" i="1" u="none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зам</a:t>
            </a:r>
            <a:r>
              <a:rPr lang="ru-RU" sz="2400" i="1" u="none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директора по НМР МАОУ «Гимназия № 12», </a:t>
            </a:r>
            <a:endParaRPr lang="ru-RU" sz="2400" i="1" u="none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ru-RU" sz="2400" i="1" u="none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</a:t>
            </a:r>
            <a:r>
              <a:rPr lang="ru-RU" sz="2400" i="1" u="none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Новосибирск</a:t>
            </a:r>
            <a:r>
              <a:rPr lang="ru-RU" sz="2400" i="1" u="none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2400" b="1" u="none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Рекичинская</a:t>
            </a:r>
            <a:r>
              <a:rPr lang="ru-RU" sz="2400" b="1" u="none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Елена </a:t>
            </a:r>
            <a:r>
              <a:rPr lang="ru-RU" sz="2400" b="1" u="none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Анатольевна, </a:t>
            </a:r>
            <a:endParaRPr lang="ru-RU" sz="2400" dirty="0" smtClean="0"/>
          </a:p>
          <a:p>
            <a:pPr algn="ctr"/>
            <a:r>
              <a:rPr lang="ru-RU" sz="2400" i="1" u="none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к.п.н., зам. директора по УВР МБОУ «Гимназия № 3 в Академгородке», г. Новосибирск</a:t>
            </a:r>
          </a:p>
          <a:p>
            <a:pPr algn="ctr"/>
            <a:endParaRPr lang="ru-RU" sz="2400" i="1" u="none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395288" y="333375"/>
            <a:ext cx="8497887" cy="5903913"/>
          </a:xfrm>
          <a:prstGeom prst="foldedCorner">
            <a:avLst>
              <a:gd name="adj" fmla="val 11269"/>
            </a:avLst>
          </a:prstGeom>
          <a:solidFill>
            <a:srgbClr val="E3FFE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2800" b="1" u="none"/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500063" y="571481"/>
            <a:ext cx="8143875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>
              <a:tabLst>
                <a:tab pos="269875" algn="l"/>
                <a:tab pos="630238" algn="l"/>
              </a:tabLst>
            </a:pPr>
            <a:r>
              <a:rPr lang="ru-RU" sz="3600" b="1" u="none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Выстраивание </a:t>
            </a:r>
            <a:r>
              <a:rPr lang="ru-RU" sz="3600" b="1" u="none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«ментальной карты» развития проекта УКО как ресурса инновационного облика </a:t>
            </a:r>
            <a:r>
              <a:rPr lang="ru-RU" sz="3600" b="1" u="none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организации</a:t>
            </a:r>
            <a:endParaRPr lang="ru-RU" sz="3600" b="1" u="none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>
              <a:tabLst>
                <a:tab pos="269875" algn="l"/>
                <a:tab pos="630238" algn="l"/>
              </a:tabLst>
            </a:pPr>
            <a:endParaRPr lang="ru-RU" sz="3600" u="none" dirty="0" smtClean="0">
              <a:ea typeface="Calibri" pitchFamily="34" charset="0"/>
              <a:cs typeface="Times New Roman" pitchFamily="18" charset="0"/>
            </a:endParaRPr>
          </a:p>
          <a:p>
            <a:pPr algn="just" eaLnBrk="0" hangingPunct="0">
              <a:tabLst>
                <a:tab pos="269875" algn="l"/>
                <a:tab pos="630238" algn="l"/>
              </a:tabLst>
            </a:pPr>
            <a:endParaRPr lang="ru-RU" sz="3600" u="none" dirty="0"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tabLst>
                <a:tab pos="269875" algn="l"/>
                <a:tab pos="630238" algn="l"/>
              </a:tabLst>
            </a:pPr>
            <a:r>
              <a:rPr lang="ru-RU" sz="3600" b="1" u="none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u="none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Куневская</a:t>
            </a:r>
            <a:r>
              <a:rPr lang="ru-RU" sz="2400" b="1" u="none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Людмила Викторовна</a:t>
            </a:r>
            <a:r>
              <a:rPr lang="ru-RU" sz="2400" b="1" i="1" u="none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</a:p>
          <a:p>
            <a:pPr algn="ctr" eaLnBrk="0" hangingPunct="0">
              <a:tabLst>
                <a:tab pos="269875" algn="l"/>
                <a:tab pos="630238" algn="l"/>
              </a:tabLst>
            </a:pPr>
            <a:r>
              <a:rPr lang="ru-RU" sz="2400" i="1" u="none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зам директора по УВР МАОУ Лицей № 9 г. </a:t>
            </a:r>
            <a:r>
              <a:rPr lang="ru-RU" sz="2400" i="1" u="none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Новосибирска;</a:t>
            </a:r>
          </a:p>
          <a:p>
            <a:pPr algn="ctr" eaLnBrk="0" hangingPunct="0">
              <a:tabLst>
                <a:tab pos="269875" algn="l"/>
                <a:tab pos="630238" algn="l"/>
              </a:tabLst>
            </a:pPr>
            <a:r>
              <a:rPr lang="ru-RU" sz="2400" b="1" u="none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Малыгина Людмила Павловна,</a:t>
            </a:r>
          </a:p>
          <a:p>
            <a:pPr algn="ctr" eaLnBrk="0" hangingPunct="0">
              <a:tabLst>
                <a:tab pos="269875" algn="l"/>
                <a:tab pos="630238" algn="l"/>
              </a:tabLst>
            </a:pPr>
            <a:r>
              <a:rPr lang="ru-RU" sz="2400" u="none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зам. директора по НМР МБОУ г. </a:t>
            </a:r>
            <a:r>
              <a:rPr lang="ru-RU" sz="2400" u="none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Новосибирска Аэрокосмический </a:t>
            </a:r>
            <a:r>
              <a:rPr lang="ru-RU" sz="2400" u="none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лицей.</a:t>
            </a:r>
            <a:endParaRPr lang="ru-RU" sz="2400" u="none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tabLst>
                <a:tab pos="269875" algn="l"/>
                <a:tab pos="630238" algn="l"/>
              </a:tabLst>
            </a:pPr>
            <a:endParaRPr lang="ru-RU" sz="2400" i="1" u="none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tabLst>
                <a:tab pos="269875" algn="l"/>
                <a:tab pos="630238" algn="l"/>
              </a:tabLst>
            </a:pPr>
            <a:endParaRPr lang="ru-RU" sz="2400" i="1" u="none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офессиональный">
  <a:themeElements>
    <a:clrScheme name="">
      <a:dk1>
        <a:srgbClr val="000000"/>
      </a:dk1>
      <a:lt1>
        <a:srgbClr val="CCFFFF"/>
      </a:lt1>
      <a:dk2>
        <a:srgbClr val="000000"/>
      </a:dk2>
      <a:lt2>
        <a:srgbClr val="B2B2B2"/>
      </a:lt2>
      <a:accent1>
        <a:srgbClr val="6600FF"/>
      </a:accent1>
      <a:accent2>
        <a:srgbClr val="CC00FF"/>
      </a:accent2>
      <a:accent3>
        <a:srgbClr val="E2FFFF"/>
      </a:accent3>
      <a:accent4>
        <a:srgbClr val="000000"/>
      </a:accent4>
      <a:accent5>
        <a:srgbClr val="B8AAFF"/>
      </a:accent5>
      <a:accent6>
        <a:srgbClr val="B900E7"/>
      </a:accent6>
      <a:hlink>
        <a:srgbClr val="00CC99"/>
      </a:hlink>
      <a:folHlink>
        <a:srgbClr val="0099CC"/>
      </a:folHlink>
    </a:clrScheme>
    <a:fontScheme name="Профессиональный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Unicode MS" pitchFamily="34" charset="-128"/>
          </a:defRPr>
        </a:defPPr>
      </a:lstStyle>
    </a:lnDef>
  </a:objectDefaults>
  <a:extraClrSchemeLst>
    <a:extraClrScheme>
      <a:clrScheme name="Профессиональный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00FF"/>
        </a:accent1>
        <a:accent2>
          <a:srgbClr val="CC00FF"/>
        </a:accent2>
        <a:accent3>
          <a:srgbClr val="FFFFFF"/>
        </a:accent3>
        <a:accent4>
          <a:srgbClr val="000000"/>
        </a:accent4>
        <a:accent5>
          <a:srgbClr val="B8A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ессиональный 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FF99CC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ессиональный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ессиональный 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033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2374</TotalTime>
  <Words>229</Words>
  <Application>Microsoft Office PowerPoint</Application>
  <PresentationFormat>Экран (4:3)</PresentationFormat>
  <Paragraphs>45</Paragraphs>
  <Slides>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Профессиональный</vt:lpstr>
      <vt:lpstr>Слайд 1</vt:lpstr>
      <vt:lpstr>Слайд 2</vt:lpstr>
      <vt:lpstr>Слайд 3</vt:lpstr>
      <vt:lpstr>Слайд 4</vt:lpstr>
      <vt:lpstr>Слайд 5</vt:lpstr>
    </vt:vector>
  </TitlesOfParts>
  <Company>НИПКиПРО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КОНЦЕПЦИЯ МОДЕРНИЗАЦИИ РОССИЙСКОГО ОБРАЗОВАНИЯ НА ПЕРИОД ДО 2010 ГОДА</dc:title>
  <dc:creator>user</dc:creator>
  <cp:lastModifiedBy>Пользователь</cp:lastModifiedBy>
  <cp:revision>160</cp:revision>
  <dcterms:created xsi:type="dcterms:W3CDTF">2003-08-22T11:21:44Z</dcterms:created>
  <dcterms:modified xsi:type="dcterms:W3CDTF">2015-08-19T09:58:23Z</dcterms:modified>
</cp:coreProperties>
</file>