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7" r:id="rId2"/>
    <p:sldId id="259" r:id="rId3"/>
    <p:sldId id="260" r:id="rId4"/>
    <p:sldId id="261" r:id="rId5"/>
    <p:sldId id="263" r:id="rId6"/>
    <p:sldId id="262" r:id="rId7"/>
  </p:sldIdLst>
  <p:sldSz cx="9144000" cy="6858000" type="screen4x3"/>
  <p:notesSz cx="7100888" cy="10233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813" cy="512663"/>
          </a:xfrm>
          <a:prstGeom prst="rect">
            <a:avLst/>
          </a:prstGeom>
        </p:spPr>
        <p:txBody>
          <a:bodyPr vert="horz" lIns="203074" tIns="101537" rIns="203074" bIns="101537" rtlCol="0"/>
          <a:lstStyle>
            <a:lvl1pPr algn="l">
              <a:defRPr sz="2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2076" y="0"/>
            <a:ext cx="3078813" cy="512663"/>
          </a:xfrm>
          <a:prstGeom prst="rect">
            <a:avLst/>
          </a:prstGeom>
        </p:spPr>
        <p:txBody>
          <a:bodyPr vert="horz" lIns="203074" tIns="101537" rIns="203074" bIns="101537" rtlCol="0"/>
          <a:lstStyle>
            <a:lvl1pPr algn="r">
              <a:defRPr sz="2700"/>
            </a:lvl1pPr>
          </a:lstStyle>
          <a:p>
            <a:fld id="{5E883776-E047-45C8-B082-B92CB57E3A47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0366"/>
            <a:ext cx="3078813" cy="509291"/>
          </a:xfrm>
          <a:prstGeom prst="rect">
            <a:avLst/>
          </a:prstGeom>
        </p:spPr>
        <p:txBody>
          <a:bodyPr vert="horz" lIns="203074" tIns="101537" rIns="203074" bIns="101537" rtlCol="0" anchor="b"/>
          <a:lstStyle>
            <a:lvl1pPr algn="l">
              <a:defRPr sz="27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2076" y="9720366"/>
            <a:ext cx="3078813" cy="509291"/>
          </a:xfrm>
          <a:prstGeom prst="rect">
            <a:avLst/>
          </a:prstGeom>
        </p:spPr>
        <p:txBody>
          <a:bodyPr vert="horz" lIns="203074" tIns="101537" rIns="203074" bIns="101537" rtlCol="0" anchor="b"/>
          <a:lstStyle>
            <a:lvl1pPr algn="r">
              <a:defRPr sz="2700"/>
            </a:lvl1pPr>
          </a:lstStyle>
          <a:p>
            <a:fld id="{BEF65A5A-29C6-402A-B2B8-03556AF3F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964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813" cy="512663"/>
          </a:xfrm>
          <a:prstGeom prst="rect">
            <a:avLst/>
          </a:prstGeom>
        </p:spPr>
        <p:txBody>
          <a:bodyPr vert="horz" lIns="203074" tIns="101537" rIns="203074" bIns="101537" rtlCol="0"/>
          <a:lstStyle>
            <a:lvl1pPr algn="l">
              <a:defRPr sz="2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076" y="0"/>
            <a:ext cx="3078813" cy="512663"/>
          </a:xfrm>
          <a:prstGeom prst="rect">
            <a:avLst/>
          </a:prstGeom>
        </p:spPr>
        <p:txBody>
          <a:bodyPr vert="horz" lIns="203074" tIns="101537" rIns="203074" bIns="101537" rtlCol="0"/>
          <a:lstStyle>
            <a:lvl1pPr algn="r">
              <a:defRPr sz="2700"/>
            </a:lvl1pPr>
          </a:lstStyle>
          <a:p>
            <a:fld id="{6E773A4A-748E-45CB-8787-353045F5324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9938"/>
            <a:ext cx="5110162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03074" tIns="101537" rIns="203074" bIns="10153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335" y="4860184"/>
            <a:ext cx="5682220" cy="4603848"/>
          </a:xfrm>
          <a:prstGeom prst="rect">
            <a:avLst/>
          </a:prstGeom>
        </p:spPr>
        <p:txBody>
          <a:bodyPr vert="horz" lIns="203074" tIns="101537" rIns="203074" bIns="10153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0366"/>
            <a:ext cx="3078813" cy="509291"/>
          </a:xfrm>
          <a:prstGeom prst="rect">
            <a:avLst/>
          </a:prstGeom>
        </p:spPr>
        <p:txBody>
          <a:bodyPr vert="horz" lIns="203074" tIns="101537" rIns="203074" bIns="101537" rtlCol="0" anchor="b"/>
          <a:lstStyle>
            <a:lvl1pPr algn="l">
              <a:defRPr sz="2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076" y="9720366"/>
            <a:ext cx="3078813" cy="509291"/>
          </a:xfrm>
          <a:prstGeom prst="rect">
            <a:avLst/>
          </a:prstGeom>
        </p:spPr>
        <p:txBody>
          <a:bodyPr vert="horz" lIns="203074" tIns="101537" rIns="203074" bIns="101537" rtlCol="0" anchor="b"/>
          <a:lstStyle>
            <a:lvl1pPr algn="r">
              <a:defRPr sz="2700"/>
            </a:lvl1pPr>
          </a:lstStyle>
          <a:p>
            <a:fld id="{4060ECC3-D75A-4015-B9C4-05D9C3BA9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97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0ECC3-D75A-4015-B9C4-05D9C3BA956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482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0ECC3-D75A-4015-B9C4-05D9C3BA956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572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0ECC3-D75A-4015-B9C4-05D9C3BA956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364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0ECC3-D75A-4015-B9C4-05D9C3BA956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435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0ECC3-D75A-4015-B9C4-05D9C3BA956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138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0ECC3-D75A-4015-B9C4-05D9C3BA956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15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A8C0E20-C805-4FC7-894A-F86ABA836D1D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B356A4-FF8E-403E-B6A2-19C5B9AECAD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67570"/>
              </p:ext>
            </p:extLst>
          </p:nvPr>
        </p:nvGraphicFramePr>
        <p:xfrm>
          <a:off x="251521" y="1268760"/>
          <a:ext cx="8640958" cy="53573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1878469"/>
                <a:gridCol w="1502775"/>
                <a:gridCol w="1427637"/>
                <a:gridCol w="3832077"/>
              </a:tblGrid>
              <a:tr h="3281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Тренды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Выгоды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Угрозы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Форматы и </a:t>
                      </a:r>
                      <a:r>
                        <a:rPr lang="ru-RU" sz="1700" dirty="0" smtClean="0">
                          <a:effectLst/>
                        </a:rPr>
                        <a:t>технологии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 anchor="ctr"/>
                </a:tc>
              </a:tr>
              <a:tr h="500044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1.Совершен-ствование моделей СМК о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бразователь-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ных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организаций.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Соответствие требованиям Закона РФ «Об образовании»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Формирование управленческо-</a:t>
                      </a:r>
                      <a:r>
                        <a:rPr lang="ru-RU" sz="1500" dirty="0" err="1" smtClean="0">
                          <a:effectLst/>
                        </a:rPr>
                        <a:t>го</a:t>
                      </a:r>
                      <a:r>
                        <a:rPr lang="ru-RU" sz="1500" dirty="0" smtClean="0">
                          <a:effectLst/>
                        </a:rPr>
                        <a:t> мышления.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Баланс теории и </a:t>
                      </a:r>
                      <a:r>
                        <a:rPr lang="ru-RU" sz="1500" dirty="0" smtClean="0">
                          <a:effectLst/>
                        </a:rPr>
                        <a:t>практики.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Обмен опытом.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r>
                        <a:rPr lang="ru-RU" sz="1500" dirty="0" smtClean="0">
                          <a:effectLst/>
                        </a:rPr>
                        <a:t>Работа </a:t>
                      </a:r>
                      <a:r>
                        <a:rPr lang="ru-RU" sz="1500" dirty="0">
                          <a:effectLst/>
                        </a:rPr>
                        <a:t>в </a:t>
                      </a:r>
                      <a:r>
                        <a:rPr lang="ru-RU" sz="1500" dirty="0" smtClean="0">
                          <a:effectLst/>
                        </a:rPr>
                        <a:t>команде.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r>
                        <a:rPr lang="ru-RU" sz="1500" dirty="0" smtClean="0">
                          <a:effectLst/>
                        </a:rPr>
                        <a:t>Рефлексия 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управленческой </a:t>
                      </a:r>
                      <a:r>
                        <a:rPr lang="ru-RU" sz="1500" dirty="0" smtClean="0">
                          <a:effectLst/>
                        </a:rPr>
                        <a:t>деятельности.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effectLst/>
                        </a:rPr>
                        <a:t>Бюрократиза-ция</a:t>
                      </a:r>
                      <a:r>
                        <a:rPr lang="ru-RU" sz="1500" dirty="0" smtClean="0">
                          <a:effectLst/>
                        </a:rPr>
                        <a:t> процесса управления.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r>
                        <a:rPr lang="ru-RU" sz="1500" dirty="0" err="1" smtClean="0">
                          <a:effectLst/>
                        </a:rPr>
                        <a:t>Недопонима-ние</a:t>
                      </a:r>
                      <a:r>
                        <a:rPr lang="ru-RU" sz="1500" dirty="0" smtClean="0">
                          <a:effectLst/>
                        </a:rPr>
                        <a:t> </a:t>
                      </a:r>
                      <a:r>
                        <a:rPr lang="ru-RU" sz="1500" dirty="0" err="1" smtClean="0">
                          <a:effectLst/>
                        </a:rPr>
                        <a:t>руковод-ством</a:t>
                      </a:r>
                      <a:r>
                        <a:rPr lang="ru-RU" sz="1500" dirty="0" smtClean="0">
                          <a:effectLst/>
                        </a:rPr>
                        <a:t> </a:t>
                      </a:r>
                      <a:r>
                        <a:rPr lang="ru-RU" sz="1500" dirty="0">
                          <a:effectLst/>
                        </a:rPr>
                        <a:t>и </a:t>
                      </a:r>
                      <a:r>
                        <a:rPr lang="ru-RU" sz="1500" dirty="0" smtClean="0">
                          <a:effectLst/>
                        </a:rPr>
                        <a:t>коллективом  </a:t>
                      </a:r>
                      <a:r>
                        <a:rPr lang="ru-RU" sz="1500" dirty="0">
                          <a:effectLst/>
                        </a:rPr>
                        <a:t>роли </a:t>
                      </a:r>
                      <a:r>
                        <a:rPr lang="ru-RU" sz="1500" dirty="0" smtClean="0">
                          <a:effectLst/>
                        </a:rPr>
                        <a:t>проекта.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Финансовые </a:t>
                      </a:r>
                      <a:r>
                        <a:rPr lang="ru-RU" sz="1500" dirty="0">
                          <a:effectLst/>
                        </a:rPr>
                        <a:t>потери и </a:t>
                      </a:r>
                      <a:r>
                        <a:rPr lang="ru-RU" sz="1500" dirty="0" smtClean="0">
                          <a:effectLst/>
                        </a:rPr>
                        <a:t>трудности.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Временные </a:t>
                      </a:r>
                      <a:r>
                        <a:rPr lang="ru-RU" sz="1500" dirty="0" smtClean="0">
                          <a:effectLst/>
                        </a:rPr>
                        <a:t>затраты.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Изучение изменённых стандартов. Обновление документации по СМК в ОО.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Организация </a:t>
                      </a:r>
                      <a:r>
                        <a:rPr lang="ru-RU" sz="1500" dirty="0">
                          <a:effectLst/>
                        </a:rPr>
                        <a:t>и проведение семинаров по изучению новых стандартов с приглашением специалистов в области </a:t>
                      </a:r>
                      <a:r>
                        <a:rPr lang="ru-RU" sz="1500" dirty="0" smtClean="0">
                          <a:effectLst/>
                        </a:rPr>
                        <a:t>СМК. Взаимодействие с консалтинговыми центрами.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r>
                        <a:rPr lang="ru-RU" sz="1500" dirty="0" smtClean="0">
                          <a:effectLst/>
                        </a:rPr>
                        <a:t>Трансляция </a:t>
                      </a:r>
                      <a:r>
                        <a:rPr lang="ru-RU" sz="1500" dirty="0">
                          <a:effectLst/>
                        </a:rPr>
                        <a:t>опыта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(творческие отчёты, выставочная деятельность, НПК, семинары, круглые столы</a:t>
                      </a:r>
                      <a:r>
                        <a:rPr lang="ru-RU" sz="1500" dirty="0" smtClean="0">
                          <a:effectLst/>
                        </a:rPr>
                        <a:t>, консультации </a:t>
                      </a:r>
                      <a:r>
                        <a:rPr lang="ru-RU" sz="1500" dirty="0">
                          <a:effectLst/>
                        </a:rPr>
                        <a:t>регионального оператора, СП, КЦ</a:t>
                      </a:r>
                      <a:r>
                        <a:rPr lang="ru-RU" sz="1500" dirty="0" smtClean="0">
                          <a:effectLst/>
                        </a:rPr>
                        <a:t>, публикации</a:t>
                      </a:r>
                      <a:r>
                        <a:rPr lang="ru-RU" sz="1500" dirty="0">
                          <a:effectLst/>
                        </a:rPr>
                        <a:t>, участие в отраслевых и </a:t>
                      </a:r>
                      <a:r>
                        <a:rPr lang="ru-RU" sz="1500" dirty="0" err="1">
                          <a:effectLst/>
                        </a:rPr>
                        <a:t>внеотраслевых</a:t>
                      </a:r>
                      <a:r>
                        <a:rPr lang="ru-RU" sz="1500" dirty="0">
                          <a:effectLst/>
                        </a:rPr>
                        <a:t> конкурсах по </a:t>
                      </a:r>
                      <a:r>
                        <a:rPr lang="ru-RU" sz="1500" dirty="0" smtClean="0">
                          <a:effectLst/>
                        </a:rPr>
                        <a:t>качеству, независимая </a:t>
                      </a:r>
                      <a:r>
                        <a:rPr lang="ru-RU" sz="1500" dirty="0">
                          <a:effectLst/>
                        </a:rPr>
                        <a:t>экспертиза </a:t>
                      </a:r>
                      <a:r>
                        <a:rPr lang="ru-RU" sz="1500" dirty="0" smtClean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(ТОП-500,-200,-100</a:t>
                      </a:r>
                      <a:r>
                        <a:rPr lang="ru-RU" sz="1500" dirty="0">
                          <a:effectLst/>
                        </a:rPr>
                        <a:t>, ЛОО, </a:t>
                      </a:r>
                      <a:r>
                        <a:rPr lang="ru-RU" sz="1500" dirty="0" smtClean="0">
                          <a:effectLst/>
                        </a:rPr>
                        <a:t>«Социальный навигатор», телеконференции </a:t>
                      </a:r>
                      <a:r>
                        <a:rPr lang="ru-RU" sz="1500" dirty="0">
                          <a:effectLst/>
                        </a:rPr>
                        <a:t>с другими регионами</a:t>
                      </a:r>
                      <a:r>
                        <a:rPr lang="ru-RU" sz="1500" dirty="0" smtClean="0">
                          <a:effectLst/>
                        </a:rPr>
                        <a:t>)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45624" cy="922114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700" dirty="0" smtClean="0">
                <a:effectLst/>
              </a:rPr>
              <a:t>Основные тренды образовательных организаций, развивающих и улучшающих систему менеджмента качества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56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493856"/>
              </p:ext>
            </p:extLst>
          </p:nvPr>
        </p:nvGraphicFramePr>
        <p:xfrm>
          <a:off x="251520" y="1268760"/>
          <a:ext cx="8640960" cy="54235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1440160"/>
                <a:gridCol w="1600178"/>
                <a:gridCol w="2400267"/>
                <a:gridCol w="3200355"/>
              </a:tblGrid>
              <a:tr h="236092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700" dirty="0">
                          <a:effectLst/>
                        </a:rPr>
                        <a:t>Тренды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700" dirty="0">
                          <a:effectLst/>
                        </a:rPr>
                        <a:t>Выгоды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700" dirty="0">
                          <a:effectLst/>
                        </a:rPr>
                        <a:t>Угрозы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700" dirty="0">
                          <a:effectLst/>
                        </a:rPr>
                        <a:t>Форматы и </a:t>
                      </a:r>
                      <a:r>
                        <a:rPr lang="ru-RU" sz="1700" dirty="0" smtClean="0">
                          <a:effectLst/>
                        </a:rPr>
                        <a:t>технологии</a:t>
                      </a:r>
                    </a:p>
                  </a:txBody>
                  <a:tcPr marL="65278" marR="65278" marT="0" marB="0"/>
                </a:tc>
              </a:tr>
              <a:tr h="5164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2.Развитие лидирующей роли руководителя.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Инновационное 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развитие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ОО.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Повышение компетентности управленческой команды.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Слабая лидирующая 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роль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руководства,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узость мышления.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Стереотипы в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управлении.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err="1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Несформированность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 процессного подхода в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управлении.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Отсутствие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 системного подхода в реализации проектов.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Лидирующая роль руководителя, ответственность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за качество результата.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Освоение стандарта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 </a:t>
                      </a:r>
                      <a:r>
                        <a:rPr lang="en-US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ISO 21500 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управленческой командой.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 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Обязательное 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прохождение курсов участниками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проекта.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Активная роль руководителя в создании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документов на портфель проектов.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Собеседование 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с руководителями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структурных подразделений ОО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Развитие методологии и практики проектного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управления.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22114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/>
              <a:t>Основные </a:t>
            </a:r>
            <a:r>
              <a:rPr lang="ru-RU" sz="2400" dirty="0"/>
              <a:t>тренды образовательных организаций, развивающих и улучшающих систему менеджмента качества</a:t>
            </a:r>
          </a:p>
        </p:txBody>
      </p:sp>
    </p:spTree>
    <p:extLst>
      <p:ext uri="{BB962C8B-B14F-4D97-AF65-F5344CB8AC3E}">
        <p14:creationId xmlns:p14="http://schemas.microsoft.com/office/powerpoint/2010/main" val="161845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30721"/>
              </p:ext>
            </p:extLst>
          </p:nvPr>
        </p:nvGraphicFramePr>
        <p:xfrm>
          <a:off x="251520" y="1268760"/>
          <a:ext cx="8640960" cy="54235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1440160"/>
                <a:gridCol w="1728192"/>
                <a:gridCol w="2448272"/>
                <a:gridCol w="3024336"/>
              </a:tblGrid>
              <a:tr h="236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Тренды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Выгоды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Угрозы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Форматы и технологии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</a:tr>
              <a:tr h="5164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3.Взаимодействие стажи-</a:t>
                      </a:r>
                      <a:r>
                        <a:rPr lang="ru-RU" sz="1500" dirty="0" err="1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ровочных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и пилотных площадок.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Расширение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круга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профессионально-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го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общения.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Движение за лидером (СП).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Обмен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опытом.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Работа в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команде.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Появление нового сообщества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управленцев.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Позитивная атмосфера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проекта, способствующая развитию профессионального</a:t>
                      </a:r>
                      <a:r>
                        <a:rPr lang="ru-RU" sz="1500" baseline="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сообщества.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Неоднородная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активность участников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проекта.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Пассивность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руководства ОО (СП или ПП),нежелание двигаться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вперёд.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 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Отсутствие</a:t>
                      </a:r>
                      <a:r>
                        <a:rPr lang="ru-RU" sz="1500" baseline="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ответственности у отдельных СП за результативность развития ПП.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Некомпетентность в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СМК.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Временные и дополнительные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трудозатраты.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Вовлечение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в работу проекта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персонала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ОО ПП и СП (круглые столы, встречи, консультации, телеконференции, электронная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почта).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Повышение квалификации через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курсы у регионального оператора (</a:t>
                      </a:r>
                      <a:r>
                        <a:rPr lang="ru-RU" sz="1500" dirty="0" err="1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НИПКиПРО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Трансляция опыта через выступления, публикации, материалы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СМК.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 </a:t>
                      </a: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Организация профессионального общения участников проекта.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2211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effectLst/>
              </a:rPr>
              <a:t>Основные тренды образовательных организаций, развивающих и улучшающих систему менеджмента качества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6878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000924"/>
              </p:ext>
            </p:extLst>
          </p:nvPr>
        </p:nvGraphicFramePr>
        <p:xfrm>
          <a:off x="251520" y="1268760"/>
          <a:ext cx="8640960" cy="54235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1440160"/>
                <a:gridCol w="1600178"/>
                <a:gridCol w="2400267"/>
                <a:gridCol w="3200355"/>
              </a:tblGrid>
              <a:tr h="236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Тренды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Выгоды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Угрозы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Форматы и технологии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</a:tr>
              <a:tr h="5164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4.Удовлет-ворённость внешних и внутренних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потребителей и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ПП.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Как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сформировать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мотивацию к  </a:t>
                      </a:r>
                      <a:r>
                        <a:rPr lang="ru-RU" sz="1500" dirty="0" err="1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преоб-разованиям</a:t>
                      </a:r>
                      <a:r>
                        <a:rPr lang="en-US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?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Единое видение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проекта всеми участниками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образовательно-</a:t>
                      </a:r>
                      <a:r>
                        <a:rPr lang="ru-RU" sz="1500" dirty="0" err="1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го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процесса.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Понимание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его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потенциала для развития ОО.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Перспективы инновационных преобразований.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Качество результатов образователь-</a:t>
                      </a:r>
                      <a:r>
                        <a:rPr lang="ru-RU" sz="1500" dirty="0" err="1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ного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процесса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в целом и в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динамике.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Неинформированность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потребителей</a:t>
                      </a:r>
                      <a:r>
                        <a:rPr lang="ru-RU" sz="1500" baseline="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о значении проекта.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Пассивность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руководства ОО,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СП.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Некомпетентность в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СМК.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Нерациональное использование временных</a:t>
                      </a:r>
                      <a:r>
                        <a:rPr lang="ru-RU" sz="1500" baseline="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ресурсов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персоналом.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Консультации с региональным оператором и консалтинговыми</a:t>
                      </a:r>
                      <a:r>
                        <a:rPr lang="ru-RU" sz="1500" baseline="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центрами.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Обеспечение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материальными</a:t>
                      </a:r>
                      <a:r>
                        <a:rPr lang="ru-RU" sz="1500" baseline="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ресурсами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Проведение встреч с руководством, персоналом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школы.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Открытость проекта – на сайте, стенде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, публикации-расширение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каналов информирования в целом о проекте и результатах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участия.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Курсовая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подготовка персонала.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Сертификация системы менеджмента качества ОО.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2211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effectLst/>
              </a:rPr>
              <a:t>Основные тренды образовательных организаций, развивающих и улучшающих систему менеджмента качества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9615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65250"/>
              </p:ext>
            </p:extLst>
          </p:nvPr>
        </p:nvGraphicFramePr>
        <p:xfrm>
          <a:off x="251520" y="1196752"/>
          <a:ext cx="8640960" cy="39180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1368152"/>
                <a:gridCol w="1872208"/>
                <a:gridCol w="2664296"/>
                <a:gridCol w="2736304"/>
              </a:tblGrid>
              <a:tr h="2604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Тренды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Выгоды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Угрозы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Форматы и </a:t>
                      </a:r>
                      <a:r>
                        <a:rPr lang="ru-RU" sz="1700" dirty="0" smtClean="0">
                          <a:effectLst/>
                        </a:rPr>
                        <a:t>технологии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</a:tr>
              <a:tr h="3371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5.Кадровая политика.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Менеджмент персонала.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Самообразование.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Формирование управленческого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мышления.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Обмен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опытом.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Работа в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команде.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Рефлексия 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управленческой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деятельности.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Материальное стимулирование участников проекта.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Неготовность 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руководителя активно   вовлекать персонал в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проект.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Неоднородная 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активность участников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проекта.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Меркантильное отношение к участию 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в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проекте, без ответственности за качество результата.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Матрица ответственности на участников проекта.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Анализ и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прогноз развития ОО на основе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мониторинга,</a:t>
                      </a:r>
                      <a:r>
                        <a:rPr lang="ru-RU" sz="1500" baseline="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диагностики </a:t>
                      </a: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с использованием методов 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УКО.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 </a:t>
                      </a: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Обучение персонала. Вовлечение в деятельность.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2211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effectLst/>
              </a:rPr>
              <a:t>Основные тренды образовательных организаций, развивающих и улучшающих систему менеджмента качества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5049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617452"/>
              </p:ext>
            </p:extLst>
          </p:nvPr>
        </p:nvGraphicFramePr>
        <p:xfrm>
          <a:off x="251520" y="1246976"/>
          <a:ext cx="8640960" cy="3581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1224136"/>
                <a:gridCol w="2016224"/>
                <a:gridCol w="2664296"/>
                <a:gridCol w="2736304"/>
              </a:tblGrid>
              <a:tr h="255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Тренды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Выгоды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Угрозы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Форматы и </a:t>
                      </a:r>
                      <a:r>
                        <a:rPr lang="ru-RU" sz="1700" dirty="0" smtClean="0">
                          <a:effectLst/>
                        </a:rPr>
                        <a:t>технологии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5278" marR="65278" marT="0" marB="0"/>
                </a:tc>
              </a:tr>
              <a:tr h="3304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6.Проектное управление.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 </a:t>
                      </a: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Развитие проектного</a:t>
                      </a:r>
                      <a:r>
                        <a:rPr lang="ru-RU" sz="1500" baseline="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 </a:t>
                      </a:r>
                      <a:r>
                        <a:rPr lang="ru-RU" sz="1500" baseline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мышления руководи-теля.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Единое 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видение проекта и его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потенциала развития.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Проектное управление.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Инновационное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 развитие образовательной системы региона.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Разобщенность  </a:t>
                      </a:r>
                      <a:r>
                        <a:rPr lang="ru-RU" sz="1500" b="1" kern="1200" dirty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проектов,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отсутствие координации.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Отсутствие анализа развития проекта в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 соответствии с циклами. Отсутствие  предупреждающих и корректирующих действий.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1" kern="1200" baseline="0" dirty="0" smtClean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ndara" panose="020E0502030303020204" pitchFamily="34" charset="0"/>
                          <a:ea typeface="SimSun"/>
                          <a:cs typeface="+mn-cs"/>
                        </a:rPr>
                        <a:t>Некоторое отставание методических служб в понимании проблемы внедрения СМК и проектного управления.</a:t>
                      </a:r>
                      <a:endParaRPr lang="ru-RU" sz="1500" b="1" kern="1200" dirty="0">
                        <a:solidFill>
                          <a:schemeClr val="dk1"/>
                        </a:solidFill>
                        <a:effectLst/>
                        <a:latin typeface="Candara" panose="020E0502030303020204" pitchFamily="34" charset="0"/>
                        <a:ea typeface="SimSu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Управление портфелем проектов.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ndara" panose="020E0502030303020204" pitchFamily="34" charset="0"/>
                          <a:ea typeface="SimSun"/>
                        </a:rPr>
                        <a:t>Формат </a:t>
                      </a:r>
                      <a:r>
                        <a:rPr lang="ru-RU" sz="1500" dirty="0" err="1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мультипроектов</a:t>
                      </a: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Программа развития как мультипроект.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Candara" panose="020E0502030303020204" pitchFamily="34" charset="0"/>
                          <a:ea typeface="SimSun"/>
                        </a:rPr>
                        <a:t>Продвижение идей проектного управления в ОО на федеральный уровень.</a:t>
                      </a:r>
                      <a:endParaRPr lang="ru-RU" sz="1500" dirty="0">
                        <a:effectLst/>
                        <a:latin typeface="Candara" panose="020E0502030303020204" pitchFamily="34" charset="0"/>
                        <a:ea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2211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effectLst/>
              </a:rPr>
              <a:t>Основные тренды образовательных организаций, развивающих и улучшающих систему менеджмента качества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2011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262</TotalTime>
  <Words>553</Words>
  <Application>Microsoft Office PowerPoint</Application>
  <PresentationFormat>Экран (4:3)</PresentationFormat>
  <Paragraphs>230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Основные тренды образовательных организаций, развивающих и улучшающих систему менеджмента качества</vt:lpstr>
      <vt:lpstr>Основные тренды образовательных организаций, развивающих и улучшающих систему менеджмента качества</vt:lpstr>
      <vt:lpstr>Основные тренды образовательных организаций, развивающих и улучшающих систему менеджмента качества</vt:lpstr>
      <vt:lpstr>Основные тренды образовательных организаций, развивающих и улучшающих систему менеджмента качества</vt:lpstr>
      <vt:lpstr>Основные тренды образовательных организаций, развивающих и улучшающих систему менеджмента качества</vt:lpstr>
      <vt:lpstr>Основные тренды образовательных организаций, развивающих и улучшающих систему менеджмента качества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Екатерина</cp:lastModifiedBy>
  <cp:revision>33</cp:revision>
  <cp:lastPrinted>2015-08-19T06:37:45Z</cp:lastPrinted>
  <dcterms:created xsi:type="dcterms:W3CDTF">2015-08-18T04:56:36Z</dcterms:created>
  <dcterms:modified xsi:type="dcterms:W3CDTF">2015-08-19T06:54:53Z</dcterms:modified>
</cp:coreProperties>
</file>