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1" r:id="rId2"/>
    <p:sldId id="311" r:id="rId3"/>
    <p:sldId id="333" r:id="rId4"/>
    <p:sldId id="334" r:id="rId5"/>
    <p:sldId id="332" r:id="rId6"/>
    <p:sldId id="327" r:id="rId7"/>
    <p:sldId id="328" r:id="rId8"/>
    <p:sldId id="323" r:id="rId9"/>
    <p:sldId id="324" r:id="rId10"/>
    <p:sldId id="326" r:id="rId11"/>
    <p:sldId id="331" r:id="rId12"/>
    <p:sldId id="335" r:id="rId13"/>
    <p:sldId id="33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0082BC"/>
    <a:srgbClr val="000066"/>
    <a:srgbClr val="0000CC"/>
    <a:srgbClr val="000099"/>
    <a:srgbClr val="CC99FF"/>
    <a:srgbClr val="005B83"/>
    <a:srgbClr val="3333CC"/>
    <a:srgbClr val="B8AD4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73" d="100"/>
          <a:sy n="73" d="100"/>
        </p:scale>
        <p:origin x="-1048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99FB0-0F68-4D90-B7C3-B5304B7A80A5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722DF-7845-4D46-BAD7-10C05BF835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276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22DF-7845-4D46-BAD7-10C05BF8356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580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5F43A-C610-4C60-B1E6-0F88CF7DEB86}" type="datetimeFigureOut">
              <a:rPr lang="ru-RU" smtClean="0">
                <a:solidFill>
                  <a:srgbClr val="969696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96969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96969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E46F2-A4BC-4827-B66D-07DF77C43B7F}" type="slidenum">
              <a:rPr lang="ru-RU" smtClean="0">
                <a:solidFill>
                  <a:srgbClr val="96969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696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07E7D-7534-4E22-A82E-D4EDFB240486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207B1-EC4A-48D1-8048-3A8D4DF20D3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31975F-F763-470E-9A9B-6E876279BE21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DB05A-3575-4829-BAEC-BCD71D046D40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8AE677-0BCC-4F32-B448-118AFD541696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1A6832-3E0B-43A6-9FFC-E41DC52A09E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EBCF04-61B5-4665-B2D5-83E952FAC78A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E905D-C6A5-42B9-B8E4-17DC0B676905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21AD54-855D-4A73-BE75-A735167F236D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6A538-7D29-474C-90D7-8A6550A75C4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0B0ED-59FC-430F-929D-0FCD2E67DC5C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EC8C8-80B7-4AF9-8F3E-D4BF31B2A2E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D0C-BA9A-48FD-9611-CF6F7CB41CB4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47958-CA3A-4AE3-BB7B-A19FADDA86F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124887-7FA1-43A3-AA24-6B664935BE73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758B4-02E1-4767-9D3B-5C0C512A01F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57BBE8-7FA9-469C-A2DE-E05C366F3D03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F0B71-94FB-4103-953A-B91AFD7F6813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325ED-A9E4-4823-B272-2D87F4414818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EAEB3-4D1D-4E28-A188-5F8D307AE02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DEEB8F-7506-452B-92F9-17B1668AEF4D}" type="datetimeFigureOut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19.04.2017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7699BF-ABA8-4091-B5C7-7A44186D8BD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sp>
        <p:nvSpPr>
          <p:cNvPr id="9" name="Заголовок 2"/>
          <p:cNvSpPr txBox="1">
            <a:spLocks/>
          </p:cNvSpPr>
          <p:nvPr/>
        </p:nvSpPr>
        <p:spPr>
          <a:xfrm>
            <a:off x="1475656" y="1628800"/>
            <a:ext cx="7488832" cy="2360304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Об организации целевого приема и целевого обучения в вузы, расположенные на территории Новосибирской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области 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53732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Заместитель министра образования, науки и инновационной политики Новосибирской области</a:t>
            </a:r>
          </a:p>
          <a:p>
            <a:pPr algn="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О.Г. Орлова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66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5006" y="61336"/>
            <a:ext cx="7748993" cy="679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77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699792" y="80220"/>
            <a:ext cx="6192688" cy="122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i="1" dirty="0">
                <a:solidFill>
                  <a:srgbClr val="111111"/>
                </a:solidFill>
                <a:latin typeface="Georgia"/>
                <a:ea typeface="Times New Roman"/>
                <a:cs typeface="Times New Roman"/>
              </a:rPr>
              <a:t>«…региональные и муниципальные власти должны более активно участвовать в отборе, подготовке и, главное, трудоустройстве будущих </a:t>
            </a:r>
            <a:r>
              <a:rPr lang="ru-RU" sz="1600" i="1" dirty="0" smtClean="0">
                <a:solidFill>
                  <a:srgbClr val="111111"/>
                </a:solidFill>
                <a:latin typeface="Georgia"/>
                <a:ea typeface="Times New Roman"/>
                <a:cs typeface="Times New Roman"/>
              </a:rPr>
              <a:t>специалистов»</a:t>
            </a: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sz="1600" i="1" dirty="0" smtClean="0">
                <a:solidFill>
                  <a:srgbClr val="111111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Д.А. Медведев</a:t>
            </a:r>
            <a:endParaRPr lang="ru-RU" sz="16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305171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Какие изменения планируются </a:t>
            </a:r>
          </a:p>
          <a:p>
            <a:pPr lvl="0" algn="ctr"/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региональном уровне: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30651" y="2056686"/>
            <a:ext cx="746182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Внесены изменения в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постановление Правительства Новосибирской области от 29.07.2014 г. № 305-п   «Об установлении размеров и Порядка предоставления органами государственной власти Новосибирской области, государственными учреждениями Новосибирской области мер социальной поддержки, установленных частью 2 статьи 13 Закона Новосибирской области от 05.07.2013 № 361-ОЗ «О регулировании отношений в сфере образования в Новосибирской области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»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  <a:cs typeface="Times New Roman"/>
              </a:rPr>
              <a:t> Разрабатывается порядок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  <a:cs typeface="Times New Roman"/>
              </a:rPr>
              <a:t>организации подготовки кадров для инновационной деятельности по договорам о целевом обучении, включающий условия и порядок конкурсного отбора организаций и предприятий – заказчиков целевого обучения, условия и порядок конкурсного отбора граждан для заключения договора о целевом обучении </a:t>
            </a:r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  <a:cs typeface="Times New Roman"/>
              </a:rPr>
              <a:t>Подготовлен проект рекомендаций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  <a:cs typeface="Times New Roman"/>
              </a:rPr>
              <a:t>по вопросам межведомственного взаимодействия при организации целевого обучения на территории Новосибирской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  <a:cs typeface="Times New Roman"/>
              </a:rPr>
              <a:t>области</a:t>
            </a:r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/>
              <a:ea typeface="Times New Roman"/>
            </a:endParaRP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204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066621" y="36109"/>
            <a:ext cx="2129141" cy="1497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Координатор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735679" y="62352"/>
            <a:ext cx="2270608" cy="18684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Министерства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89584" y="138333"/>
            <a:ext cx="28937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 smtClean="0"/>
              <a:t>Информация </a:t>
            </a:r>
            <a:r>
              <a:rPr lang="ru-RU" sz="1400" dirty="0"/>
              <a:t>о сборе заявок на ЦО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3361443" y="374967"/>
            <a:ext cx="231985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3107761" y="956619"/>
            <a:ext cx="251728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15444" y="1533561"/>
            <a:ext cx="16428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Сбор заявок на ЦО</a:t>
            </a:r>
            <a:endParaRPr lang="ru-RU" sz="14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2182967" y="1629306"/>
            <a:ext cx="545104" cy="1767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176651" y="3458641"/>
            <a:ext cx="2057342" cy="18531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Учреждение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1800329" y="2182443"/>
            <a:ext cx="8062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Заявки</a:t>
            </a:r>
            <a:endParaRPr lang="ru-RU" sz="1600" dirty="0"/>
          </a:p>
        </p:txBody>
      </p:sp>
      <p:sp>
        <p:nvSpPr>
          <p:cNvPr id="16" name="Овал 15"/>
          <p:cNvSpPr/>
          <p:nvPr/>
        </p:nvSpPr>
        <p:spPr>
          <a:xfrm>
            <a:off x="4224712" y="554866"/>
            <a:ext cx="339634" cy="2808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59793" y="454921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18" name="Овал 17"/>
          <p:cNvSpPr/>
          <p:nvPr/>
        </p:nvSpPr>
        <p:spPr>
          <a:xfrm>
            <a:off x="4240819" y="1161756"/>
            <a:ext cx="339634" cy="2808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2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310067" y="2188454"/>
            <a:ext cx="290904" cy="3571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21" name="Овал 20"/>
          <p:cNvSpPr/>
          <p:nvPr/>
        </p:nvSpPr>
        <p:spPr>
          <a:xfrm>
            <a:off x="5891869" y="4992159"/>
            <a:ext cx="1958229" cy="1583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Вузы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 rot="943334">
            <a:off x="3346612" y="4694913"/>
            <a:ext cx="2576135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295044" y="4803512"/>
            <a:ext cx="339634" cy="2808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24" name="Прямоугольник 23"/>
          <p:cNvSpPr/>
          <p:nvPr/>
        </p:nvSpPr>
        <p:spPr>
          <a:xfrm rot="922363">
            <a:off x="3109473" y="5323988"/>
            <a:ext cx="28746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Согласование количества Граждан</a:t>
            </a:r>
            <a:endParaRPr lang="ru-RU" sz="1400" dirty="0"/>
          </a:p>
        </p:txBody>
      </p:sp>
      <p:sp>
        <p:nvSpPr>
          <p:cNvPr id="25" name="Стрелка вправо 24"/>
          <p:cNvSpPr/>
          <p:nvPr/>
        </p:nvSpPr>
        <p:spPr>
          <a:xfrm rot="11710302">
            <a:off x="2880479" y="5515702"/>
            <a:ext cx="2719640" cy="5710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028327" y="5582032"/>
            <a:ext cx="339634" cy="2808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 rot="10800000">
            <a:off x="1447579" y="1608300"/>
            <a:ext cx="581188" cy="1767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1585995" y="2351722"/>
            <a:ext cx="316994" cy="3571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prstClr val="black"/>
                </a:solidFill>
              </a:rPr>
              <a:t>6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16200000">
            <a:off x="-2765594" y="3071311"/>
            <a:ext cx="6429333" cy="692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Распоряжение </a:t>
            </a:r>
            <a:r>
              <a:rPr lang="ru-RU" sz="1400" dirty="0"/>
              <a:t>Правительства НСО о количестве мест на целевое обучение </a:t>
            </a:r>
          </a:p>
        </p:txBody>
      </p:sp>
      <p:sp>
        <p:nvSpPr>
          <p:cNvPr id="30" name="Стрелка вниз 29"/>
          <p:cNvSpPr/>
          <p:nvPr/>
        </p:nvSpPr>
        <p:spPr>
          <a:xfrm rot="2119772">
            <a:off x="1020568" y="1344988"/>
            <a:ext cx="300890" cy="10048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1013989" y="1596217"/>
            <a:ext cx="316994" cy="3571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prstClr val="black"/>
                </a:solidFill>
              </a:rPr>
              <a:t>7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321561" y="2474665"/>
            <a:ext cx="2511684" cy="917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Отбор организаций-работодателей</a:t>
            </a:r>
          </a:p>
          <a:p>
            <a:pPr algn="ctr"/>
            <a:r>
              <a:rPr lang="ru-RU" sz="1400" dirty="0" smtClean="0"/>
              <a:t>Отбор Граждан</a:t>
            </a:r>
            <a:endParaRPr lang="ru-RU" sz="1400" dirty="0"/>
          </a:p>
        </p:txBody>
      </p:sp>
      <p:sp>
        <p:nvSpPr>
          <p:cNvPr id="35" name="Стрелка вниз 34"/>
          <p:cNvSpPr/>
          <p:nvPr/>
        </p:nvSpPr>
        <p:spPr>
          <a:xfrm>
            <a:off x="5854132" y="1593422"/>
            <a:ext cx="225025" cy="7338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819694" y="1666747"/>
            <a:ext cx="290904" cy="3571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prstClr val="black"/>
                </a:solidFill>
              </a:rPr>
              <a:t>8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6972067" y="3132918"/>
            <a:ext cx="2068439" cy="10853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Работодатель</a:t>
            </a:r>
            <a:endParaRPr lang="ru-RU" sz="1600" dirty="0"/>
          </a:p>
        </p:txBody>
      </p:sp>
      <p:sp>
        <p:nvSpPr>
          <p:cNvPr id="59" name="Стрелка вниз 58"/>
          <p:cNvSpPr/>
          <p:nvPr/>
        </p:nvSpPr>
        <p:spPr>
          <a:xfrm rot="9923929">
            <a:off x="7487257" y="1903429"/>
            <a:ext cx="405045" cy="1078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947609" y="5841227"/>
            <a:ext cx="2511684" cy="917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Заключение договора о ЦО</a:t>
            </a:r>
            <a:endParaRPr lang="ru-RU" sz="1400" dirty="0"/>
          </a:p>
        </p:txBody>
      </p:sp>
      <p:sp>
        <p:nvSpPr>
          <p:cNvPr id="61" name="Стрелка вниз 60"/>
          <p:cNvSpPr/>
          <p:nvPr/>
        </p:nvSpPr>
        <p:spPr>
          <a:xfrm>
            <a:off x="2046703" y="5438673"/>
            <a:ext cx="331323" cy="5411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низ 61"/>
          <p:cNvSpPr/>
          <p:nvPr/>
        </p:nvSpPr>
        <p:spPr>
          <a:xfrm rot="3487079">
            <a:off x="3454976" y="2864480"/>
            <a:ext cx="540060" cy="10506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639708" y="3088134"/>
            <a:ext cx="290904" cy="3571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prstClr val="black"/>
                </a:solidFill>
              </a:rPr>
              <a:t>9</a:t>
            </a:r>
          </a:p>
        </p:txBody>
      </p:sp>
      <p:sp>
        <p:nvSpPr>
          <p:cNvPr id="64" name="Овал 63"/>
          <p:cNvSpPr/>
          <p:nvPr/>
        </p:nvSpPr>
        <p:spPr>
          <a:xfrm>
            <a:off x="1984049" y="4986694"/>
            <a:ext cx="506452" cy="62880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 smtClean="0">
                <a:solidFill>
                  <a:prstClr val="black"/>
                </a:solidFill>
              </a:rPr>
              <a:t>10</a:t>
            </a:r>
            <a:endParaRPr lang="ru-RU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796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483768" y="2132856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615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339752" y="332656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Нормативное правовое обеспечение 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целевого приема и целевого обучения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528879" y="1196752"/>
            <a:ext cx="746182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-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ст.56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Федерального закона от 29.12.2012 N 273-ФЗ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«Об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образовании в Российской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Федерации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»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endParaRPr lang="ru-RU" sz="24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- постановление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Правительства Российской Федерации от 27.11.2013 N 1076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«О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Порядке заключения и расторжения договора о целевом приеме и договора о целевом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обучении»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85750" indent="-285750" algn="just"/>
            <a:endParaRPr lang="ru-RU" sz="16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66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pic>
        <p:nvPicPr>
          <p:cNvPr id="10" name="Рисунок 9" descr="trudovoy-dogov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548680"/>
            <a:ext cx="3810000" cy="33337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641" y="4149080"/>
            <a:ext cx="756084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Меры социальной поддержки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Практика</a:t>
            </a:r>
          </a:p>
          <a:p>
            <a:pPr marL="342900" indent="-342900">
              <a:buAutoNum type="arabicPeriod"/>
            </a:pPr>
            <a:r>
              <a:rPr lang="ru-RU" dirty="0" smtClean="0"/>
              <a:t>Трудоустройство</a:t>
            </a:r>
          </a:p>
          <a:p>
            <a:pPr marL="342900" indent="-342900">
              <a:buAutoNum type="arabicPeriod"/>
            </a:pPr>
            <a:r>
              <a:rPr lang="ru-RU" dirty="0" smtClean="0"/>
              <a:t>Основания освобождения от обязательств по трудоустройству</a:t>
            </a:r>
          </a:p>
          <a:p>
            <a:pPr marL="342900" indent="-342900">
              <a:buAutoNum type="arabicPeriod"/>
            </a:pPr>
            <a:r>
              <a:rPr lang="ru-RU" dirty="0" smtClean="0"/>
              <a:t>Возмещение расходов; штраф в двукратном размере</a:t>
            </a:r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sz="2000" i="1" dirty="0" smtClean="0"/>
              <a:t>Договор о целевом обучении может быть заключен на любом</a:t>
            </a:r>
          </a:p>
          <a:p>
            <a:pPr marL="342900" indent="-342900"/>
            <a:r>
              <a:rPr lang="ru-RU" sz="2000" i="1" dirty="0" smtClean="0"/>
              <a:t>этапе обучения гражданина</a:t>
            </a:r>
            <a:endParaRPr lang="ru-RU" sz="20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24128" y="116632"/>
            <a:ext cx="3327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I. </a:t>
            </a:r>
            <a:r>
              <a:rPr lang="ru-RU" dirty="0" smtClean="0"/>
              <a:t>Договор о целевом обучении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466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pic>
        <p:nvPicPr>
          <p:cNvPr id="10" name="Рисунок 9" descr="radnici_iznajmljen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908720"/>
            <a:ext cx="4064000" cy="2387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35896" y="188640"/>
            <a:ext cx="532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II. </a:t>
            </a:r>
            <a:r>
              <a:rPr lang="ru-RU" dirty="0" smtClean="0"/>
              <a:t>Целевой прием в рамках квоты целевого приема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475657" y="4293096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Договор между заказчиком и вузом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Проводится в отношении граждан, заключивших договоры о целевом обучении</a:t>
            </a:r>
          </a:p>
          <a:p>
            <a:pPr marL="342900" indent="-342900">
              <a:buAutoNum type="arabicPeriod"/>
            </a:pPr>
            <a:r>
              <a:rPr lang="ru-RU" dirty="0" smtClean="0"/>
              <a:t>В рамках квоты целевого приема за счет средств федерального бюджета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466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339752" y="332656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Нормативное правовое обеспечение 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целевого приема и целевого обучения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528879" y="1196753"/>
            <a:ext cx="746182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постановление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Правительства Новосибирской области от 29.07.2014 N 305-п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«Об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установлении размеров и Порядка предоставления органами государственной власти Новосибирской области, государственными учреждениями Новосибирской области мер социальной поддержки, установленных частью 2 статьи 13 Закона Новосибирской области от 05.07.2013 N 361-ОЗ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«О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регулировании отношений в сфере образования в Новосибирской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области»;</a:t>
            </a:r>
            <a:endParaRPr lang="ru-RU" sz="16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распоряжение Правительства Новосибирской области от 05.06.2014 N 179-рп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«О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взаимодействии областных исполнительных органов государственной власти Новосибирской области при организации целевого обучения граждан в организациях, осуществляющих образовательную деятельность по образовательным программам высшего образования на территории Новосибирской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области»;</a:t>
            </a:r>
            <a:endParaRPr lang="ru-RU" sz="16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распоряжения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Правительства Новосибирской области «Об объемах подготовки специалистов с высшим образованием по договорам о целевом обучении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»;</a:t>
            </a:r>
            <a:endParaRPr lang="ru-RU" sz="16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НСО от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/>
              </a:rPr>
              <a:t>18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Arial"/>
              </a:rPr>
              <a:t>июля 2014 года N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/>
              </a:rPr>
              <a:t>1661 «Об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Arial"/>
              </a:rPr>
              <a:t>утверждении примерной формы договора о взаимодействии областного исполнительного органа государственной власти Новосибирской области и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"/>
              </a:rPr>
              <a:t>организации-работодателя»</a:t>
            </a:r>
            <a:endParaRPr lang="ru-RU" sz="1600" dirty="0">
              <a:solidFill>
                <a:schemeClr val="bg2">
                  <a:lumMod val="25000"/>
                </a:schemeClr>
              </a:solidFill>
              <a:latin typeface="Arial"/>
            </a:endParaRPr>
          </a:p>
          <a:p>
            <a:pPr marL="285750" indent="-285750" algn="just">
              <a:buFontTx/>
              <a:buChar char="-"/>
            </a:pPr>
            <a:endParaRPr lang="ru-RU" sz="16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</a:endParaRP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66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150731" y="5602014"/>
            <a:ext cx="62826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И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нформация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об утвержденном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количестве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целевых мест для Новосибирской области появится на официальных сайтах вузов 1 июня  2017 года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82798493"/>
              </p:ext>
            </p:extLst>
          </p:nvPr>
        </p:nvGraphicFramePr>
        <p:xfrm>
          <a:off x="1889703" y="836815"/>
          <a:ext cx="7074785" cy="4536400"/>
        </p:xfrm>
        <a:graphic>
          <a:graphicData uri="http://schemas.openxmlformats.org/drawingml/2006/table">
            <a:tbl>
              <a:tblPr firstRow="1" bandRow="1"/>
              <a:tblGrid>
                <a:gridCol w="3661200"/>
                <a:gridCol w="1609491"/>
                <a:gridCol w="1804094"/>
              </a:tblGrid>
              <a:tr h="19684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Уровень высшего </a:t>
                      </a:r>
                      <a:r>
                        <a:rPr lang="ru-RU" sz="20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образования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Принято на обучение по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очной</a:t>
                      </a:r>
                      <a:r>
                        <a:rPr lang="ru-RU" sz="2000" b="1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форме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Принято на обучение</a:t>
                      </a:r>
                      <a:r>
                        <a:rPr lang="ru-RU" sz="2000" b="1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по </a:t>
                      </a:r>
                      <a:r>
                        <a:rPr lang="ru-RU" sz="20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заочной</a:t>
                      </a:r>
                      <a:r>
                        <a:rPr lang="ru-RU" sz="2000" b="1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форме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35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Бакалавриат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777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5135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Специалитет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611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135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Магистратура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137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5135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Аспирантура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135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1532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11760" y="47667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2555776" y="229342"/>
            <a:ext cx="5976664" cy="571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6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Итоги целевого приема в 2016 году </a:t>
            </a:r>
          </a:p>
        </p:txBody>
      </p:sp>
    </p:spTree>
    <p:extLst>
      <p:ext uri="{BB962C8B-B14F-4D97-AF65-F5344CB8AC3E}">
        <p14:creationId xmlns:p14="http://schemas.microsoft.com/office/powerpoint/2010/main" xmlns="" val="283281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25061283"/>
              </p:ext>
            </p:extLst>
          </p:nvPr>
        </p:nvGraphicFramePr>
        <p:xfrm>
          <a:off x="1451908" y="1730666"/>
          <a:ext cx="7224548" cy="4213671"/>
        </p:xfrm>
        <a:graphic>
          <a:graphicData uri="http://schemas.openxmlformats.org/drawingml/2006/table">
            <a:tbl>
              <a:tblPr firstRow="1" bandRow="1"/>
              <a:tblGrid>
                <a:gridCol w="2039972"/>
                <a:gridCol w="2088232"/>
                <a:gridCol w="3096344"/>
              </a:tblGrid>
              <a:tr h="92253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бакалавриат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магистратура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1093689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Для</a:t>
                      </a:r>
                      <a:r>
                        <a:rPr lang="ru-RU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инновационной деятельности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7357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2016 (факт)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880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2017 (план)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9737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мера соц. поддержки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ru-RU" sz="1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тыс.р</a:t>
                      </a: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мес</a:t>
                      </a: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ru-RU" sz="1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Минобрнауки</a:t>
                      </a: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НСО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70 тыс. за период обучения – </a:t>
                      </a:r>
                      <a:r>
                        <a:rPr lang="ru-RU" sz="1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Минобрнауки</a:t>
                      </a: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НСО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89702" y="225225"/>
            <a:ext cx="7074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Целевое обучение с оказанием мер социальной поддержки 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из областного бюджета Новосибирской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области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880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91680" y="1165503"/>
            <a:ext cx="7010394" cy="3215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- 45,8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%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выпускников целевой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магистратуры,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получившие меры социальной поддержки из областного бюджета НСО, трудоустроены;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- 70,8%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выпускников целевой магистратуры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НСО,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получившие меры социальной поддержки из областного бюджета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НСО, работают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по полученной квалификации в соответствии с направлением подготовки высшего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образования;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- 6,8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% обучающихся в целевом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бакалавриате,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получившие меры социальной поддержки из областного бюджета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НСО,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расторгли договоры о целевом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обучении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;</a:t>
            </a:r>
            <a:endParaRPr lang="ru-RU" sz="1400" dirty="0">
              <a:solidFill>
                <a:schemeClr val="bg2">
                  <a:lumMod val="10000"/>
                </a:schemeClr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461863"/>
            <a:ext cx="6602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Проблемы целевого обучения 2016 года: 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407495"/>
            <a:ext cx="701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- средний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балл по единому государственному экзамену у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целевиков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 был 62,3 – это ниже среднероссийского на четыре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единицы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;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5229200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- конкурс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в среднем по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России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составлял восемь человек на место, в то время как на каждое целевое место претендовал только один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абитуриент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291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553998" cy="58326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prstClr val="white"/>
                </a:solidFill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prstClr val="white"/>
                </a:solidFill>
                <a:cs typeface="Times New Roman" pitchFamily="18" charset="0"/>
              </a:rPr>
              <a:t>  Новосибирской области</a:t>
            </a:r>
            <a:endParaRPr lang="ru-RU" sz="2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pic>
        <p:nvPicPr>
          <p:cNvPr id="7" name="Picture 2" descr="http://www.minobr.nso.ru/defaul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918102" cy="122413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39843" y="321036"/>
            <a:ext cx="7074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Какие изменения планируются 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на федеральном уровне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Селекторное совещание о повышении эффективности целевого обучения и целевого приёма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3951" y="1159551"/>
            <a:ext cx="6320023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30651" y="5589240"/>
            <a:ext cx="7245805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Селекторное совещание 14 октября 2016 года по вопросам организации целевого обучения  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( </a:t>
            </a:r>
            <a:r>
              <a:rPr lang="ru-RU" u="sng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</a:rPr>
              <a:t>http://government.ru/news/24903</a:t>
            </a:r>
            <a:r>
              <a:rPr lang="ru-RU" u="sng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</a:rPr>
              <a:t>/) </a:t>
            </a:r>
            <a:endParaRPr lang="ru-RU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458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215698</TotalTime>
  <Words>779</Words>
  <Application>Microsoft Office PowerPoint</Application>
  <PresentationFormat>Экран (4:3)</PresentationFormat>
  <Paragraphs>129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КудряшкаG</dc:creator>
  <cp:lastModifiedBy>11</cp:lastModifiedBy>
  <cp:revision>317</cp:revision>
  <dcterms:created xsi:type="dcterms:W3CDTF">2012-03-04T11:57:40Z</dcterms:created>
  <dcterms:modified xsi:type="dcterms:W3CDTF">2017-04-19T17:26:38Z</dcterms:modified>
</cp:coreProperties>
</file>