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8" r:id="rId2"/>
    <p:sldMasterId id="2147483909" r:id="rId3"/>
    <p:sldMasterId id="2147484057" r:id="rId4"/>
    <p:sldMasterId id="2147484069" r:id="rId5"/>
    <p:sldMasterId id="2147484093" r:id="rId6"/>
    <p:sldMasterId id="2147484106" r:id="rId7"/>
    <p:sldMasterId id="2147484118" r:id="rId8"/>
    <p:sldMasterId id="2147484130" r:id="rId9"/>
    <p:sldMasterId id="2147484142" r:id="rId10"/>
    <p:sldMasterId id="2147484154" r:id="rId11"/>
    <p:sldMasterId id="2147484166" r:id="rId12"/>
    <p:sldMasterId id="2147484178" r:id="rId13"/>
  </p:sldMasterIdLst>
  <p:notesMasterIdLst>
    <p:notesMasterId r:id="rId27"/>
  </p:notesMasterIdLst>
  <p:handoutMasterIdLst>
    <p:handoutMasterId r:id="rId28"/>
  </p:handoutMasterIdLst>
  <p:sldIdLst>
    <p:sldId id="294" r:id="rId14"/>
    <p:sldId id="337" r:id="rId15"/>
    <p:sldId id="317" r:id="rId16"/>
    <p:sldId id="338" r:id="rId17"/>
    <p:sldId id="332" r:id="rId18"/>
    <p:sldId id="340" r:id="rId19"/>
    <p:sldId id="341" r:id="rId20"/>
    <p:sldId id="339" r:id="rId21"/>
    <p:sldId id="343" r:id="rId22"/>
    <p:sldId id="342" r:id="rId23"/>
    <p:sldId id="334" r:id="rId24"/>
    <p:sldId id="336" r:id="rId25"/>
    <p:sldId id="335" r:id="rId2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A800"/>
    <a:srgbClr val="005B83"/>
    <a:srgbClr val="CCCC00"/>
    <a:srgbClr val="858200"/>
    <a:srgbClr val="CCFF99"/>
    <a:srgbClr val="CC3300"/>
    <a:srgbClr val="95D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d\Desktop\&#1055;&#1088;&#1077;&#1079;&#1077;&#1085;&#1090;&#1072;&#1094;&#1080;&#1080;\&#1044;&#1072;&#1085;&#1085;&#1099;&#1077;%20&#1082;%20&#1087;&#1088;&#1077;&#1079;&#1077;&#1085;&#1090;&#1072;&#1094;&#1080;&#1080;%20&#1053;&#1042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rgbClr val="00B0F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Заявки</c:v>
                </c:pt>
                <c:pt idx="1">
                  <c:v>Регистрация</c:v>
                </c:pt>
                <c:pt idx="2">
                  <c:v>Зачисление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840</c:v>
                </c:pt>
                <c:pt idx="1">
                  <c:v>484</c:v>
                </c:pt>
                <c:pt idx="2">
                  <c:v>136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Заявки</c:v>
                </c:pt>
                <c:pt idx="1">
                  <c:v>Регистрация</c:v>
                </c:pt>
                <c:pt idx="2">
                  <c:v>Зачисление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Заявки</c:v>
                </c:pt>
                <c:pt idx="1">
                  <c:v>Регистрация</c:v>
                </c:pt>
                <c:pt idx="2">
                  <c:v>Зачисление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2733472"/>
        <c:axId val="592734016"/>
      </c:barChart>
      <c:catAx>
        <c:axId val="592733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92734016"/>
        <c:crosses val="autoZero"/>
        <c:auto val="1"/>
        <c:lblAlgn val="ctr"/>
        <c:lblOffset val="100"/>
        <c:noMultiLvlLbl val="0"/>
      </c:catAx>
      <c:valAx>
        <c:axId val="592734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92733472"/>
        <c:crosses val="autoZero"/>
        <c:crossBetween val="between"/>
      </c:valAx>
      <c:spPr>
        <a:ln>
          <a:solidFill>
            <a:schemeClr val="accent1">
              <a:lumMod val="5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1">
              <a:lumMod val="7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74703114978708E-2"/>
          <c:y val="0.10151447440480953"/>
          <c:w val="0.60166212612423453"/>
          <c:h val="0.8287189021050882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6"/>
          <c:dLbls>
            <c:dLbl>
              <c:idx val="0"/>
              <c:layout>
                <c:manualLayout>
                  <c:x val="-5.8856263561246503E-3"/>
                  <c:y val="9.11015254352013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8151696858507211E-3"/>
                  <c:y val="2.2064606406231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0667983837631654E-2"/>
                  <c:y val="-3.45953290698439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5882369426420087E-2"/>
                  <c:y val="-1.72958557234052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263499250833991E-2"/>
                  <c:y val="-1.0444258579012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5068145581421825E-2"/>
                  <c:y val="-2.5382328490300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4033976204846109E-2"/>
                  <c:y val="-3.3481282056662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9783837831832498E-3"/>
                  <c:y val="-3.7749715473948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1573208582429784E-3"/>
                  <c:y val="-3.7608085532184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8.9386965011895581E-3"/>
                  <c:y val="-3.2705844559420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2.9916595853714096E-3"/>
                  <c:y val="-2.5665588373827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7765793790679916E-5"/>
                  <c:y val="-2.6211306808438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1.4846448492710027E-2"/>
                  <c:y val="-1.1875932894539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1.5643406988813054E-2"/>
                  <c:y val="-1.2806023776465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1.0496581460918756E-2"/>
                  <c:y val="-2.63182075690803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6.1468395403513733E-3"/>
                  <c:y val="-1.3398590429361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1.1861858801369394E-2"/>
                  <c:y val="-1.3909250758410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1.4075262908725857E-2"/>
                  <c:y val="5.2607474153892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1.3263666399429093E-2"/>
                  <c:y val="6.1231887465876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1.5889125432509501E-2"/>
                  <c:y val="5.18531997513969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9.2903841515106934E-3"/>
                  <c:y val="1.3653451972074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1.6535950459958905E-2"/>
                  <c:y val="1.8629130692420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1.6425477249274605E-2"/>
                  <c:y val="5.60315543551478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2.0142406599466926E-2"/>
                  <c:y val="3.45627704625420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1.5357027397356249E-2"/>
                  <c:y val="1.8938799224092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8.8683839933701054E-3"/>
                  <c:y val="1.1669728381627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layout>
                <c:manualLayout>
                  <c:x val="1.1023174602221375E-2"/>
                  <c:y val="2.1880650274975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layout>
                <c:manualLayout>
                  <c:x val="9.3474348695990438E-3"/>
                  <c:y val="8.5028611780572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layout>
                <c:manualLayout>
                  <c:x val="6.9719480618269641E-3"/>
                  <c:y val="1.5135773010072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layout>
                <c:manualLayout>
                  <c:x val="4.0994718041947971E-3"/>
                  <c:y val="9.42397745383389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Лист1!$A$2:$A$31</c:f>
              <c:strCache>
                <c:ptCount val="30"/>
                <c:pt idx="0">
                  <c:v>Мошковский район</c:v>
                </c:pt>
                <c:pt idx="1">
                  <c:v>Тогучинский район</c:v>
                </c:pt>
                <c:pt idx="2">
                  <c:v>г. Искитим</c:v>
                </c:pt>
                <c:pt idx="3">
                  <c:v>Искитимский район</c:v>
                </c:pt>
                <c:pt idx="4">
                  <c:v>Карасукский район</c:v>
                </c:pt>
                <c:pt idx="5">
                  <c:v>г. Бердск</c:v>
                </c:pt>
                <c:pt idx="6">
                  <c:v>Болотнинский район</c:v>
                </c:pt>
                <c:pt idx="7">
                  <c:v>Колыванский район</c:v>
                </c:pt>
                <c:pt idx="8">
                  <c:v>Коченёвский район</c:v>
                </c:pt>
                <c:pt idx="9">
                  <c:v>Новосибирский район</c:v>
                </c:pt>
                <c:pt idx="10">
                  <c:v>г. Обь</c:v>
                </c:pt>
                <c:pt idx="11">
                  <c:v>Баганский район</c:v>
                </c:pt>
                <c:pt idx="12">
                  <c:v>Краснозёрский район</c:v>
                </c:pt>
                <c:pt idx="13">
                  <c:v>Купинский район</c:v>
                </c:pt>
                <c:pt idx="14">
                  <c:v>Кыштовский район</c:v>
                </c:pt>
                <c:pt idx="15">
                  <c:v>Маслянинский район</c:v>
                </c:pt>
                <c:pt idx="16">
                  <c:v>Северный район</c:v>
                </c:pt>
                <c:pt idx="17">
                  <c:v>Убинский район</c:v>
                </c:pt>
                <c:pt idx="18">
                  <c:v>Другие регионы</c:v>
                </c:pt>
                <c:pt idx="19">
                  <c:v>Барабинский район</c:v>
                </c:pt>
                <c:pt idx="20">
                  <c:v>Здвинский район</c:v>
                </c:pt>
                <c:pt idx="21">
                  <c:v>Каргатский район</c:v>
                </c:pt>
                <c:pt idx="22">
                  <c:v>Куйбышевский район</c:v>
                </c:pt>
                <c:pt idx="23">
                  <c:v>Ордынский район</c:v>
                </c:pt>
                <c:pt idx="24">
                  <c:v>Сузунский район</c:v>
                </c:pt>
                <c:pt idx="25">
                  <c:v>Татарский район</c:v>
                </c:pt>
                <c:pt idx="26">
                  <c:v>Чановский район</c:v>
                </c:pt>
                <c:pt idx="27">
                  <c:v>Черепановский район</c:v>
                </c:pt>
                <c:pt idx="28">
                  <c:v>Чистоозёрный район</c:v>
                </c:pt>
                <c:pt idx="29">
                  <c:v>Чулымский район</c:v>
                </c:pt>
              </c:strCache>
            </c:strRef>
          </c:cat>
          <c:val>
            <c:numRef>
              <c:f>Лист1!$B$2:$B$31</c:f>
              <c:numCache>
                <c:formatCode>General</c:formatCode>
                <c:ptCount val="30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171726665005193"/>
          <c:y val="0"/>
          <c:w val="0.33828273334994813"/>
          <c:h val="1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792935544739984E-2"/>
          <c:y val="2.909492789089501E-2"/>
          <c:w val="0.88432025779034029"/>
          <c:h val="0.863887871317601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rgbClr val="00B0F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Заявки</c:v>
                </c:pt>
                <c:pt idx="1">
                  <c:v>Регистрация</c:v>
                </c:pt>
                <c:pt idx="2">
                  <c:v>Зачисление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92</c:v>
                </c:pt>
                <c:pt idx="1">
                  <c:v>57</c:v>
                </c:pt>
                <c:pt idx="2">
                  <c:v>44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Заявки</c:v>
                </c:pt>
                <c:pt idx="1">
                  <c:v>Регистрация</c:v>
                </c:pt>
                <c:pt idx="2">
                  <c:v>Зачисление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Заявки</c:v>
                </c:pt>
                <c:pt idx="1">
                  <c:v>Регистрация</c:v>
                </c:pt>
                <c:pt idx="2">
                  <c:v>Зачисление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2736192"/>
        <c:axId val="592738368"/>
      </c:barChart>
      <c:catAx>
        <c:axId val="592736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  <c:crossAx val="592738368"/>
        <c:crosses val="autoZero"/>
        <c:auto val="1"/>
        <c:lblAlgn val="ctr"/>
        <c:lblOffset val="100"/>
        <c:noMultiLvlLbl val="0"/>
      </c:catAx>
      <c:valAx>
        <c:axId val="592738368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lumMod val="5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592736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185837273039083E-2"/>
          <c:y val="0"/>
          <c:w val="0.61046654466750028"/>
          <c:h val="0.923411942392234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bubble3D val="0"/>
            <c:explosion val="18"/>
          </c:dPt>
          <c:dPt>
            <c:idx val="2"/>
            <c:bubble3D val="0"/>
            <c:explosion val="18"/>
          </c:dPt>
          <c:dPt>
            <c:idx val="3"/>
            <c:bubble3D val="0"/>
            <c:explosion val="19"/>
          </c:dPt>
          <c:dPt>
            <c:idx val="4"/>
            <c:bubble3D val="0"/>
            <c:explosion val="23"/>
          </c:dPt>
          <c:dPt>
            <c:idx val="5"/>
            <c:bubble3D val="0"/>
            <c:explosion val="18"/>
          </c:dPt>
          <c:dPt>
            <c:idx val="6"/>
            <c:bubble3D val="0"/>
            <c:explosion val="19"/>
          </c:dPt>
          <c:dPt>
            <c:idx val="7"/>
            <c:bubble3D val="0"/>
            <c:explosion val="25"/>
          </c:dPt>
          <c:dPt>
            <c:idx val="8"/>
            <c:bubble3D val="0"/>
            <c:explosion val="27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1">
                  <c:v>г. Искитим</c:v>
                </c:pt>
                <c:pt idx="2">
                  <c:v>р.п. Кольцово</c:v>
                </c:pt>
                <c:pt idx="3">
                  <c:v>Баганский район</c:v>
                </c:pt>
                <c:pt idx="4">
                  <c:v>Каргатский район</c:v>
                </c:pt>
                <c:pt idx="5">
                  <c:v>Куйбышевский район</c:v>
                </c:pt>
                <c:pt idx="6">
                  <c:v>Купинский район</c:v>
                </c:pt>
                <c:pt idx="7">
                  <c:v>Кыштовский район</c:v>
                </c:pt>
                <c:pt idx="8">
                  <c:v>Тогучинский район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5957085072914567"/>
          <c:y val="6.0412155861331758E-2"/>
          <c:w val="0.33646358267716536"/>
          <c:h val="0.8110999015748031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Целевые!$D$3</c:f>
              <c:strCache>
                <c:ptCount val="1"/>
                <c:pt idx="0">
                  <c:v>Целевые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Целевые!$C$4:$C$9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Целевые!$D$4:$D$9</c:f>
              <c:numCache>
                <c:formatCode>General</c:formatCode>
                <c:ptCount val="6"/>
                <c:pt idx="0">
                  <c:v>48</c:v>
                </c:pt>
                <c:pt idx="1">
                  <c:v>164</c:v>
                </c:pt>
                <c:pt idx="2">
                  <c:v>281</c:v>
                </c:pt>
                <c:pt idx="3">
                  <c:v>248</c:v>
                </c:pt>
                <c:pt idx="4">
                  <c:v>193</c:v>
                </c:pt>
                <c:pt idx="5">
                  <c:v>181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A6-4058-A909-5481C2440A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2734560"/>
        <c:axId val="592735104"/>
      </c:barChart>
      <c:catAx>
        <c:axId val="592734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92735104"/>
        <c:crosses val="autoZero"/>
        <c:auto val="1"/>
        <c:lblAlgn val="ctr"/>
        <c:lblOffset val="100"/>
        <c:noMultiLvlLbl val="0"/>
      </c:catAx>
      <c:valAx>
        <c:axId val="592735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927345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6A7DE-E8F6-49A9-9AF2-C9F27FD05C18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8CAB5-C413-445B-B4CB-749ADF78E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93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7A146-8266-4C62-89C5-9C49CD2B71EF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9ED26-BB8B-40E1-ABC0-0E4F796F18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8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12412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632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695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485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440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97683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80720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57588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36248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34644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34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000C2-3355-4CDB-A598-48B2A0066E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44755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A10A6-F32A-4591-95E0-B363F770D3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4462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31D9F9-1142-4598-9732-1C10ECECAB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9E438-A2A2-41FE-B2E9-54A1CAC770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2188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14EDE-B77A-40D2-BE4D-1BBEBCA1CA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5540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06B5D-E75C-47A6-A0FA-4C92806A79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841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7EE58-304E-4905-B54B-D573CA586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9099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19D347-91B3-4546-9017-48547C6DE7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9937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7FE9A-95B9-4217-9FC6-932B700A4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946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03CBD-843B-4A47-99E4-A880F58DC9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733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17E0C-1D1B-4647-8C97-52A7E52DA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204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AF0F4-525A-4EF1-9B64-461DF35BA1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01088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000C2-3355-4CDB-A598-48B2A0066E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928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A10A6-F32A-4591-95E0-B363F770D3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0597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31D9F9-1142-4598-9732-1C10ECECAB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9E438-A2A2-41FE-B2E9-54A1CAC770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49102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14EDE-B77A-40D2-BE4D-1BBEBCA1CA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1495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06B5D-E75C-47A6-A0FA-4C92806A79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76093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7EE58-304E-4905-B54B-D573CA586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92273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19D347-91B3-4546-9017-48547C6DE7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6301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7FE9A-95B9-4217-9FC6-932B700A4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9333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03CBD-843B-4A47-99E4-A880F58DC9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27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095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95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9530DAD-B85A-4EF9-A3EA-CC6A57000804}" type="datetimeFigureOut">
              <a:rPr lang="ru-RU">
                <a:solidFill>
                  <a:srgbClr val="969696"/>
                </a:solidFill>
              </a:rPr>
              <a:pPr>
                <a:defRPr/>
              </a:pPr>
              <a:t>26.09.2019</a:t>
            </a:fld>
            <a:endParaRPr lang="ru-RU">
              <a:solidFill>
                <a:srgbClr val="969696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969696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70D9448-2CC8-47BA-976D-D6B08ED952EC}" type="slidenum">
              <a:rPr lang="ru-RU">
                <a:solidFill>
                  <a:srgbClr val="96969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515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17E0C-1D1B-4647-8C97-52A7E52DA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325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AF0F4-525A-4EF1-9B64-461DF35BA1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72312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000C2-3355-4CDB-A598-48B2A0066E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9163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A10A6-F32A-4591-95E0-B363F770D3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6715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90B14-CE6A-43CF-ABF4-80A8C786CB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A146C-1571-472A-A1CF-B60A6DC47B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721170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1333F-8289-425B-A112-257E792FCB5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46846-AD68-469B-8D99-721886D12A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141758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D439B-8A56-409C-BDD3-BA9754A8E3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13B49-3FBC-4B50-876E-62C2403EF5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056569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87823-9C15-46DB-BF05-DC6D5AF328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AAB4F-B236-4690-906B-BA3897726D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854284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CE6FD-A39C-4C3B-8569-581A7DEFFD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F4102-1FB6-481B-AB2A-E01C35D55C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577415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7A8EE-737D-4A34-92C0-F08EACD6FC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EB219-3466-48FF-9272-F7F55D3F8A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8568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ABD50-74F2-4DC9-824B-4789E4A674C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26.09.2019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1675B-7190-4C7B-9692-E56EC512CB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330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44D6E-9C82-4F5C-8C6E-6BB66B2C91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557D5-4997-4662-9701-53A11A8875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392621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9D866-A7C8-47EC-8ABD-2ADB463CD6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E1BAF-1237-4599-8D18-F84F6A05CE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004273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4B6AA-6CD0-4B29-9FA7-E40079A682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E83AC-E52E-4927-A59E-1C71445F19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739947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E7923-C76E-4B8D-B5C5-BEBCA3AEEB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B6ABD-A6E2-4089-8E17-D994D19663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112128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0E195-8956-4FC7-A026-F22F9C2846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F2754-DFD7-446A-A594-6AA97DB8A7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74835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31D9F9-1142-4598-9732-1C10ECECAB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9E438-A2A2-41FE-B2E9-54A1CAC770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2674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14EDE-B77A-40D2-BE4D-1BBEBCA1CA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85178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06B5D-E75C-47A6-A0FA-4C92806A79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43357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7EE58-304E-4905-B54B-D573CA586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3774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19D347-91B3-4546-9017-48547C6DE7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27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87396-86F0-4ABC-9F52-52241C6901F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26.09.2019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3B3A2-D2D7-4985-B6C3-1E235CD7CB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1865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7FE9A-95B9-4217-9FC6-932B700A4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4496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03CBD-843B-4A47-99E4-A880F58DC9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6771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17E0C-1D1B-4647-8C97-52A7E52DA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3816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AF0F4-525A-4EF1-9B64-461DF35BA1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7237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000C2-3355-4CDB-A598-48B2A0066E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32090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A10A6-F32A-4591-95E0-B363F770D3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270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B27F0-D93F-4BD7-8557-C0160C9A90F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26.09.2019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53F4B-F8F5-4AD9-A416-68FC17950D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19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72051-4FB7-4E08-ACC7-A9FCC2E0EBF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26.09.2019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B8DAD-CBE0-425C-B7D1-1CCCEA75FA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80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1ED58-59F4-4025-ABF7-4ADC2C010E4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26.09.2019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783C2-1C9C-40BF-8FA5-EF06B030F7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65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D022F-E533-4A73-9D90-B2EED441F37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26.09.2019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90DF8-2279-4FB3-BE44-DE45324F01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972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2350B-F7E3-40C8-928C-8C807012191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26.09.2019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668A7-48E4-4CE7-A7B4-7ECB8DD91F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41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906E5-1A90-4FCA-9C46-590EB816D272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26.09.2019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97F5D-FDC7-444E-8E8B-509B9995C4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921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95F41-99FD-4B94-A3FA-24DE068325B4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26.09.2019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8DED5-40AA-4A54-93CC-DBAC5BF437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320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4FADA-CF30-4EB3-AADD-01B1C13E133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26.09.2019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0AA41-CFE6-43D4-9894-0F4ABF98BBD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7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576917" y="2017713"/>
            <a:ext cx="103632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B4B6B-1BD5-4FBC-98E7-85DFFFA9AB0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26.09.2019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78CD6-06CF-4EA0-BD49-3200A406C9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756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C2CB9-7359-4EDC-BB35-D6AC277317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1D9D-BABC-48CD-81E0-59E202058037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680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6B3BC-6AB4-47E5-884E-07456D399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2CD20-60A5-4185-BAB7-83E60CA5C352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4199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E19FC-B46B-4BA8-9D56-5B24EA409F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39CD-B8B8-4199-8D2C-48D1F7DE583D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29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D63759-2BAB-4F12-BBBA-8EC696A0B7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A242-1A6A-472E-B448-2301A6314BBE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232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A95D04-2E22-44A9-AD95-E995A290E2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2DF2-5602-4194-B1A4-4FA4E86E7FDF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1973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A66AD5-DC8F-4980-B9D9-667DE36C3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095F-9D18-47AE-9086-3C42782BCE75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0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79649C-8D4E-4CF7-9B50-FA002ECEC8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B029-99ED-4BDE-92DE-5D8CAEE45ADF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36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2E5DBB-A5E0-49B7-8254-46A761610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F534E-09E3-4199-AB03-606D5F99696B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0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B605BB-8626-42D8-9814-ACA788BD5E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2999-5315-42CF-84A4-09225A68B9B4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963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D0EF44-D650-4B1F-84A4-BB51F4D333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06796-1065-4B2B-B75E-1F314F5ABB30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371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C934EC-C4DA-48B0-B68E-E87AF54D3D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B62-6F5A-4F8F-A32D-F2D46363549A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1220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76B3E-59E3-4444-B5C4-B7DA970194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6899C-EC30-4F25-B384-1794BEAC2B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94018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A53D6-C455-44A7-BBB5-10BFF70316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01217-A3D2-4481-A79D-5367955260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63022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E072B-2444-475B-A594-8536B1C3547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0E338-235F-4C5C-9438-5911857DFF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9713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B59F-0143-4C56-B6D3-964A62A7B3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D63D8-27E1-4834-AE45-0379386924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87458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F38F8-43E9-47DD-80C8-60F0DD0128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CF7A2-A132-4423-B5BC-81A6DE68B6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5088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C15AF-D69B-4591-AF00-8A60FF81E9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6F32D-987E-490E-B06A-1979E41136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9488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D77EB-3228-4797-8B20-3C6F469776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F6EA6-5F89-471A-A522-AF5496AB06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6328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F3BE8-2C85-4AD6-8488-6A5DF32B49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635D3-A10C-4A70-BB2F-B8947E1F0E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57874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C697-2216-49FB-9CDC-1FF93A7977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E2430-6B12-4A9A-81EF-788E4C3046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96492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9FD84-EEE4-4CE1-AFA5-2C60C2FC0A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956BD-8731-4F7C-AC8C-5DE99997E8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15287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E714A-0F03-4F27-9BA5-E31E82FC6C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87D8C-2596-4E7B-865D-E67FB70DFD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53568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F197AF-B640-46C2-A9C0-45771FF61E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322FD-F776-4437-8DC3-135C083AC36C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6542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46B9F6-B8F4-413B-B3D3-F8A599A348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801C-4C4A-4D7B-B8D9-5193F2E128B6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1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B3A82A-2418-4D50-8EFE-D78F80A844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D03E-69F9-4247-AE1D-365995ABD0C5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200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3E0E63-1BBC-4EBE-B4B0-314543A627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18B5-7039-475D-8DB5-B990BB92A87D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2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7786EF-BD96-4AF7-8803-E6359FE0E2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2951-2480-4E83-8553-67F925FC0C48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3170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0721E6-79D8-45F4-820B-04E907C361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8342-84D2-47A5-AFBC-8588E43B58AF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0856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27F505-0D35-4C24-BC37-9A669E674B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1C786-F598-44B1-9159-4689072C0BF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559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BF46A0-078A-44F7-818E-8C51D90B7D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C905-72B2-4DF6-AD5D-E221B73E1CA8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13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02822-BE30-4559-90BF-CAD714B7FC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F935-210F-404F-909A-1060ECB9ABE0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251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689DE3-5035-4B7E-91D5-29D28081EC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4A14-9820-44C0-8844-DA61443CA6A8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174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BC11BA-0DFE-470F-80F7-4A52DBF75E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FB66-B13C-4BBB-986E-7CE968086CE6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4661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95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95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 b="1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D5C34E5C-E452-495F-AA3C-BD7794F7DB6B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 b="1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 b="1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DC5785B2-00A8-4C45-AF84-36C38308EA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11453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344C36-9FF5-4749-99E9-66010B2BE6AF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00CA081-3CA7-4B2D-9592-327F2E8AB5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27555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CB9214-EB37-492D-A2C2-FBD058CD49BA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9B21502-2384-4594-8417-6034679122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379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30BCCE7-CC3B-4E83-9E39-ECBCEE2E440D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507B1B-BC2E-45C1-A49A-42D7890251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45158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318F2C1-459D-45BE-9B25-CCD7A4E8A6FA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7637C00-FEDA-42D4-96F8-69E3ED3601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07932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055472-393D-46E8-B75A-A7E557AE2146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D148C2D-3F87-4BD2-B272-4692BB8E1C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17394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5C33AA5-C52C-4175-A017-44FFEDE5FE43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80851E0-4FBC-4ADD-8D23-D00A58A276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69708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A175776-286B-46AC-B847-EC1F74DD3037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E152BCD-8F97-4EF5-A7A2-38864B8082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72895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4BEA76D-B5D9-4C10-9587-33714468668C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9751AC1-0361-4184-A276-B550C7ED51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74657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4657781-5208-4EAC-A444-AC7EE556001A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49BCFA-D263-4D37-9146-904D40A439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08518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FEC5E95-7165-4EFC-9F9C-4BD951D8D314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29C2DBA-5EF9-4CF7-A903-C6F45E48AF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56841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576917" y="2017713"/>
            <a:ext cx="103632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E68CB6D-FAA8-4D18-A786-95003D8A2086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5CF7A7B-1C59-4640-AD58-C4EC8E5DFE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10153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4C727-458C-41F1-9ECF-B3048340D1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B7D7C-AD25-48E5-B04A-C78168C7EF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5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51DDE-0AD3-4AA1-A7AD-78045749CE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FB1F6-4FB2-4892-990C-5C10E120EC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33145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67D35-7114-41EB-8FDE-47D2213304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4D4EC-B3C9-4F46-845C-01F959D7B4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63427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41CA8-6DE1-4981-8668-13A189C4FF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4BC45-317F-44E5-8108-F287866F66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57093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BB515-1853-4E29-A384-0FCECF85A9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24533-59F1-4E14-B575-1F8AD64390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76683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0ED6D-9EE5-4483-BE94-2EC714D2A5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956CC-F33B-4255-B2F5-4CE4228CA0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29918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393C0-E725-4FA5-88B2-FD3BDDA2F3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1A625-DFE1-4F7E-B8FE-EE9CC4C304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80514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72564-FACD-4A64-89FC-D4B7BFC0AB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87F45-ED9E-41E7-A8EA-700B689622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82846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DFF60-3342-466E-896B-396E8675565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0ACC9-5424-4BFB-97B8-4551DC4221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90686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FBA7A-6C0D-4607-8CA8-AAC0418B3D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96996-AFA2-42D3-B817-3131036FE1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3164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6D346-90FA-44CE-A82C-4213D105CA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CD343-F1C0-4CA5-AA59-6228B6A3FF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861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31D9F9-1142-4598-9732-1C10ECECAB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9E438-A2A2-41FE-B2E9-54A1CAC770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014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14EDE-B77A-40D2-BE4D-1BBEBCA1CA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287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06B5D-E75C-47A6-A0FA-4C92806A79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420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7EE58-304E-4905-B54B-D573CA586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945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19D347-91B3-4546-9017-48547C6DE7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60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7FE9A-95B9-4217-9FC6-932B700A4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247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03CBD-843B-4A47-99E4-A880F58DC9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5331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17E0C-1D1B-4647-8C97-52A7E52DA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1571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AF0F4-525A-4EF1-9B64-461DF35BA1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821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000C2-3355-4CDB-A598-48B2A0066E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8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A10A6-F32A-4591-95E0-B363F770D3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059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31D9F9-1142-4598-9732-1C10ECECAB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9E438-A2A2-41FE-B2E9-54A1CAC770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4653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14EDE-B77A-40D2-BE4D-1BBEBCA1CA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980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06B5D-E75C-47A6-A0FA-4C92806A79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113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7EE58-304E-4905-B54B-D573CA586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859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19D347-91B3-4546-9017-48547C6DE7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3818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7FE9A-95B9-4217-9FC6-932B700A44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226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03CBD-843B-4A47-99E4-A880F58DC9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15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17E0C-1D1B-4647-8C97-52A7E52DA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825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AF0F4-525A-4EF1-9B64-461DF35BA1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232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B418C-996C-4A91-B051-A24F244D136D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75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B418C-996C-4A91-B051-A24F244D136D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6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76CAAC4-FFEF-4291-8C4D-8EBF98EC81E3}" type="datetimeFigureOut">
              <a:rPr lang="ru-RU" b="1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26.09.2019</a:t>
            </a:fld>
            <a:endParaRPr lang="ru-RU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EA348BE-3F7B-4324-855F-FA97A2ADCD02}" type="slidenum">
              <a:rPr lang="ru-RU" altLang="ru-RU" b="1">
                <a:latin typeface="Tahoma" panose="020B060403050404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b="1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00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B418C-996C-4A91-B051-A24F244D136D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45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85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33819B-9BC3-44D5-BAA1-D30D09A8B457}" type="datetimeFigureOut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26.09.2019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85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85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A09EBB-E266-4BF9-B872-360B5743AD4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03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3C998F5-EC17-4852-A10E-EDC0B50B2CB0}" type="datetimeFigureOut">
              <a:rPr lang="ru-RU" b="1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26.09.2019</a:t>
            </a:fld>
            <a:endParaRPr lang="ru-RU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AFB354F-62BC-4F8F-BEDD-046800CE0487}" type="slidenum">
              <a:rPr lang="ru-RU" altLang="ru-RU" b="1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70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A86EF1A-8DB6-462F-A791-6D23C17F8299}" type="datetimeFigureOut">
              <a:rPr lang="ru-RU" b="1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26.09.2019</a:t>
            </a:fld>
            <a:endParaRPr lang="ru-RU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3E1BF5B-016C-435D-A631-1B6143D0A6D0}" type="slidenum">
              <a:rPr lang="ru-RU" altLang="ru-RU" b="1">
                <a:latin typeface="Tahoma" panose="020B060403050404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b="1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82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3C998F5-EC17-4852-A10E-EDC0B50B2CB0}" type="datetimeFigureOut">
              <a:rPr lang="ru-RU" b="1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26.09.2019</a:t>
            </a:fld>
            <a:endParaRPr lang="ru-RU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AFB354F-62BC-4F8F-BEDD-046800CE0487}" type="slidenum">
              <a:rPr lang="ru-RU" altLang="ru-RU" b="1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9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ru-RU" sz="240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ru-RU" sz="240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ru-RU" sz="240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ru-RU" sz="240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ru-RU" sz="240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ru-RU" sz="240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ru-RU" sz="240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85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DB4FAB-458C-4078-8A51-82A6B6780C3F}" type="datetimeFigureOut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26.09.2019</a:t>
            </a:fld>
            <a:endParaRPr lang="ru-RU"/>
          </a:p>
        </p:txBody>
      </p:sp>
      <p:sp>
        <p:nvSpPr>
          <p:cNvPr id="1085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85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3F97EC-A8AB-4ABE-A220-A883DEF4856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127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63073DA-F84B-49C1-8FB3-381269711CD5}" type="datetimeFigureOut">
              <a:rPr lang="ru-RU" b="1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26.09.2019</a:t>
            </a:fld>
            <a:endParaRPr lang="ru-RU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EE30439-FC64-4652-9F2F-1EAE94B4273B}" type="slidenum">
              <a:rPr lang="ru-RU" altLang="ru-RU" b="1">
                <a:latin typeface="Tahoma" panose="020B060403050404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b="1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7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B418C-996C-4A91-B051-A24F244D136D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82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B418C-996C-4A91-B051-A24F244D136D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74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5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8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9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7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1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5" descr="C:\Users\Irina\Desktop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734" y="1"/>
            <a:ext cx="1646238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6" name="TextBox 5"/>
          <p:cNvSpPr txBox="1">
            <a:spLocks noChangeArrowheads="1"/>
          </p:cNvSpPr>
          <p:nvPr/>
        </p:nvSpPr>
        <p:spPr bwMode="auto">
          <a:xfrm rot="-5400000">
            <a:off x="275432" y="3426620"/>
            <a:ext cx="3600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www.nspu.net</a:t>
            </a:r>
            <a:endParaRPr lang="ru-RU" sz="32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94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785938" y="188640"/>
            <a:ext cx="9926686" cy="2663825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Целевое обучение как эффективный инструмент адресной подготовки педагогических кадров</a:t>
            </a:r>
            <a:endParaRPr lang="ru-RU" dirty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4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3371851" y="3959226"/>
            <a:ext cx="6469063" cy="2422525"/>
          </a:xfrm>
        </p:spPr>
        <p:txBody>
          <a:bodyPr/>
          <a:lstStyle/>
          <a:p>
            <a:pPr eaLnBrk="1" hangingPunct="1"/>
            <a:r>
              <a:rPr lang="ru-RU" sz="2400" dirty="0">
                <a:solidFill>
                  <a:srgbClr val="005B83"/>
                </a:solidFill>
              </a:rPr>
              <a:t>Ректор ФГБОУ </a:t>
            </a:r>
            <a:r>
              <a:rPr lang="ru-RU" sz="2400" dirty="0" smtClean="0">
                <a:solidFill>
                  <a:srgbClr val="005B83"/>
                </a:solidFill>
              </a:rPr>
              <a:t>ВО </a:t>
            </a:r>
            <a:r>
              <a:rPr lang="ru-RU" sz="2400" dirty="0">
                <a:solidFill>
                  <a:srgbClr val="005B83"/>
                </a:solidFill>
              </a:rPr>
              <a:t>«НГПУ</a:t>
            </a:r>
            <a:r>
              <a:rPr lang="ru-RU" sz="2400" dirty="0" smtClean="0">
                <a:solidFill>
                  <a:srgbClr val="005B83"/>
                </a:solidFill>
              </a:rPr>
              <a:t>»</a:t>
            </a:r>
          </a:p>
          <a:p>
            <a:pPr eaLnBrk="1" hangingPunct="1"/>
            <a:r>
              <a:rPr lang="ru-RU" sz="2400" dirty="0" smtClean="0">
                <a:solidFill>
                  <a:srgbClr val="005B83"/>
                </a:solidFill>
              </a:rPr>
              <a:t> </a:t>
            </a:r>
            <a:endParaRPr lang="ru-RU" sz="2400" dirty="0">
              <a:solidFill>
                <a:srgbClr val="005B83"/>
              </a:solidFill>
            </a:endParaRPr>
          </a:p>
          <a:p>
            <a:pPr eaLnBrk="1" hangingPunct="1"/>
            <a:r>
              <a:rPr lang="ru-RU" sz="2400" dirty="0" smtClean="0">
                <a:solidFill>
                  <a:srgbClr val="005B83"/>
                </a:solidFill>
              </a:rPr>
              <a:t>ГЕРАСЁВ </a:t>
            </a:r>
            <a:r>
              <a:rPr lang="ru-RU" sz="2400" dirty="0">
                <a:solidFill>
                  <a:srgbClr val="005B83"/>
                </a:solidFill>
              </a:rPr>
              <a:t>А.Д.</a:t>
            </a:r>
          </a:p>
        </p:txBody>
      </p:sp>
    </p:spTree>
    <p:extLst>
      <p:ext uri="{BB962C8B-B14F-4D97-AF65-F5344CB8AC3E}">
        <p14:creationId xmlns:p14="http://schemas.microsoft.com/office/powerpoint/2010/main" val="555013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C:\Users\Irina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34" y="-15875"/>
            <a:ext cx="16462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5"/>
          <p:cNvSpPr txBox="1">
            <a:spLocks noChangeArrowheads="1"/>
          </p:cNvSpPr>
          <p:nvPr/>
        </p:nvSpPr>
        <p:spPr bwMode="auto">
          <a:xfrm rot="-5400000">
            <a:off x="-1319162" y="3426620"/>
            <a:ext cx="36004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3200" dirty="0">
                <a:solidFill>
                  <a:prstClr val="white"/>
                </a:solidFill>
                <a:latin typeface="Arial" panose="020B0604020202020204" pitchFamily="34" charset="0"/>
              </a:rPr>
              <a:t>www.nspu.ru</a:t>
            </a:r>
            <a:endParaRPr lang="ru-RU" altLang="ru-RU" sz="3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1509" name="Text Box 13"/>
          <p:cNvSpPr txBox="1">
            <a:spLocks noChangeArrowheads="1"/>
          </p:cNvSpPr>
          <p:nvPr/>
        </p:nvSpPr>
        <p:spPr bwMode="auto">
          <a:xfrm>
            <a:off x="3143251" y="1628775"/>
            <a:ext cx="252413" cy="5905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54F72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>
                <a:solidFill>
                  <a:prstClr val="black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797692"/>
              </p:ext>
            </p:extLst>
          </p:nvPr>
        </p:nvGraphicFramePr>
        <p:xfrm>
          <a:off x="1487488" y="1268760"/>
          <a:ext cx="1058517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2639616" y="116632"/>
            <a:ext cx="9145016" cy="120099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A59E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в ФГБОУ ВО НГПУ на условиях </a:t>
            </a:r>
            <a:br>
              <a:rPr lang="ru-RU" sz="2800" dirty="0" smtClean="0">
                <a:solidFill>
                  <a:srgbClr val="A59E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A59E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целевого обучения</a:t>
            </a:r>
            <a:endParaRPr lang="ru-RU" sz="2800" dirty="0">
              <a:solidFill>
                <a:srgbClr val="A59E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5615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0"/>
          <p:cNvGrpSpPr/>
          <p:nvPr/>
        </p:nvGrpSpPr>
        <p:grpSpPr>
          <a:xfrm>
            <a:off x="-24680" y="0"/>
            <a:ext cx="1646238" cy="6873875"/>
            <a:chOff x="0" y="0"/>
            <a:chExt cx="1646238" cy="6873875"/>
          </a:xfrm>
        </p:grpSpPr>
        <p:pic>
          <p:nvPicPr>
            <p:cNvPr id="32" name="Picture 5" descr="C:\Users\Irina\Desktop\Рисунок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46238" cy="687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 rot="16200000">
              <a:off x="-1248568" y="3426619"/>
              <a:ext cx="360045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3200" dirty="0">
                  <a:solidFill>
                    <a:prstClr val="white"/>
                  </a:solidFill>
                </a:rPr>
                <a:t>www.nspu.net</a:t>
              </a:r>
              <a:endParaRPr lang="ru-RU" sz="3200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21558" y="188640"/>
            <a:ext cx="10307090" cy="77809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B8AD48"/>
                </a:solidFill>
                <a:latin typeface="Arial" panose="020B0604020202020204" pitchFamily="34" charset="0"/>
                <a:ea typeface="+mn-ea"/>
                <a:cs typeface="+mn-cs"/>
              </a:rPr>
              <a:t>Взаимодействие между организаторами </a:t>
            </a:r>
            <a:r>
              <a:rPr lang="ru-RU" sz="2800" dirty="0" smtClean="0">
                <a:solidFill>
                  <a:srgbClr val="B8AD48"/>
                </a:solidFill>
                <a:latin typeface="Arial" panose="020B0604020202020204" pitchFamily="34" charset="0"/>
                <a:ea typeface="+mn-ea"/>
                <a:cs typeface="+mn-cs"/>
              </a:rPr>
              <a:t>целевого </a:t>
            </a:r>
            <a:r>
              <a:rPr lang="ru-RU" sz="2800" dirty="0">
                <a:solidFill>
                  <a:srgbClr val="B8AD48"/>
                </a:solidFill>
                <a:latin typeface="Arial" panose="020B0604020202020204" pitchFamily="34" charset="0"/>
                <a:ea typeface="+mn-ea"/>
                <a:cs typeface="+mn-cs"/>
              </a:rPr>
              <a:t>обучения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81" y="1155378"/>
            <a:ext cx="11043029" cy="570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6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5" descr="C:\Users\Irina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34" y="1"/>
            <a:ext cx="16462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TextBox 5"/>
          <p:cNvSpPr txBox="1">
            <a:spLocks noChangeArrowheads="1"/>
          </p:cNvSpPr>
          <p:nvPr/>
        </p:nvSpPr>
        <p:spPr bwMode="auto">
          <a:xfrm rot="-5400000">
            <a:off x="275432" y="3426620"/>
            <a:ext cx="36004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3200">
                <a:solidFill>
                  <a:prstClr val="white"/>
                </a:solidFill>
                <a:latin typeface="Arial" panose="020B0604020202020204" pitchFamily="34" charset="0"/>
              </a:rPr>
              <a:t>www.nspu.net</a:t>
            </a:r>
            <a:endParaRPr lang="ru-RU" altLang="ru-RU" sz="3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631504" y="189260"/>
            <a:ext cx="10369152" cy="1079500"/>
          </a:xfrm>
        </p:spPr>
        <p:txBody>
          <a:bodyPr/>
          <a:lstStyle/>
          <a:p>
            <a:pPr algn="ctr" eaLnBrk="1" hangingPunct="1"/>
            <a:r>
              <a:rPr lang="ru-RU" altLang="ru-RU" sz="3200" dirty="0">
                <a:solidFill>
                  <a:srgbClr val="A59E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проблемы </a:t>
            </a:r>
            <a:r>
              <a:rPr lang="ru-RU" altLang="ru-RU" sz="3200" dirty="0" smtClean="0">
                <a:solidFill>
                  <a:srgbClr val="A59E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</a:t>
            </a:r>
            <a:r>
              <a:rPr lang="ru-RU" altLang="ru-RU" sz="3200" dirty="0">
                <a:solidFill>
                  <a:srgbClr val="A59E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целевого </a:t>
            </a:r>
            <a:r>
              <a:rPr lang="ru-RU" altLang="ru-RU" sz="3200" dirty="0" smtClean="0">
                <a:solidFill>
                  <a:srgbClr val="A59E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</a:t>
            </a:r>
            <a:endParaRPr lang="ru-RU" altLang="ru-RU" sz="3200" dirty="0">
              <a:solidFill>
                <a:srgbClr val="A59E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761245" y="1484784"/>
            <a:ext cx="10239411" cy="5040560"/>
          </a:xfrm>
        </p:spPr>
        <p:txBody>
          <a:bodyPr/>
          <a:lstStyle/>
          <a:p>
            <a:pPr marL="609600" indent="-609600" algn="just" eaLnBrk="1" hangingPunct="1">
              <a:buFont typeface="Wingdings" panose="05000000000000000000" pitchFamily="2" charset="2"/>
              <a:buChar char="o"/>
            </a:pPr>
            <a:r>
              <a:rPr lang="ru-RU" altLang="ru-RU" sz="2800" dirty="0" smtClean="0">
                <a:solidFill>
                  <a:srgbClr val="2B5681"/>
                </a:solidFill>
              </a:rPr>
              <a:t>Низкая активность отдельных муниципалитетов в организации целевого обучения. </a:t>
            </a:r>
            <a:endParaRPr lang="ru-RU" altLang="ru-RU" sz="2800" dirty="0">
              <a:solidFill>
                <a:srgbClr val="2B5681"/>
              </a:solidFill>
            </a:endParaRPr>
          </a:p>
          <a:p>
            <a:pPr marL="609600" indent="-609600" algn="just" eaLnBrk="1" hangingPunct="1">
              <a:buFont typeface="Wingdings" panose="05000000000000000000" pitchFamily="2" charset="2"/>
              <a:buChar char="o"/>
            </a:pPr>
            <a:endParaRPr lang="ru-RU" altLang="ru-RU" sz="2800" dirty="0">
              <a:solidFill>
                <a:srgbClr val="2B5681"/>
              </a:solidFill>
            </a:endParaRPr>
          </a:p>
          <a:p>
            <a:pPr marL="609600" indent="-609600" algn="just" eaLnBrk="1" hangingPunct="1">
              <a:buFont typeface="Wingdings" panose="05000000000000000000" pitchFamily="2" charset="2"/>
              <a:buChar char="o"/>
            </a:pPr>
            <a:r>
              <a:rPr lang="ru-RU" altLang="ru-RU" sz="2800" dirty="0" smtClean="0">
                <a:solidFill>
                  <a:srgbClr val="2B5681"/>
                </a:solidFill>
              </a:rPr>
              <a:t>Отсутствие традиции прогноза кадровой потребности для образовательной организации и муниципалитета.</a:t>
            </a:r>
            <a:endParaRPr lang="ru-RU" altLang="ru-RU" sz="2800" dirty="0">
              <a:solidFill>
                <a:srgbClr val="2B5681"/>
              </a:solidFill>
            </a:endParaRPr>
          </a:p>
          <a:p>
            <a:pPr marL="609600" indent="-609600" algn="just" eaLnBrk="1" hangingPunct="1">
              <a:buFont typeface="Wingdings" panose="05000000000000000000" pitchFamily="2" charset="2"/>
              <a:buChar char="o"/>
            </a:pPr>
            <a:endParaRPr lang="ru-RU" altLang="ru-RU" sz="2800" dirty="0">
              <a:solidFill>
                <a:srgbClr val="2B5681"/>
              </a:solidFill>
            </a:endParaRPr>
          </a:p>
          <a:p>
            <a:pPr marL="609600" indent="-609600" algn="just" eaLnBrk="1" hangingPunct="1">
              <a:buFont typeface="Wingdings" panose="05000000000000000000" pitchFamily="2" charset="2"/>
              <a:buChar char="o"/>
            </a:pPr>
            <a:r>
              <a:rPr lang="ru-RU" altLang="ru-RU" sz="2800" dirty="0" smtClean="0">
                <a:solidFill>
                  <a:srgbClr val="2B5681"/>
                </a:solidFill>
              </a:rPr>
              <a:t>В бюджеты муниципалитетов и образовательных учреждений не заложены финансы на  </a:t>
            </a:r>
            <a:r>
              <a:rPr lang="ru-RU" altLang="ru-RU" sz="2800" dirty="0">
                <a:solidFill>
                  <a:srgbClr val="2B5681"/>
                </a:solidFill>
              </a:rPr>
              <a:t>меры социальной поддержки</a:t>
            </a:r>
            <a:r>
              <a:rPr lang="ru-RU" altLang="ru-RU" sz="2800" dirty="0" smtClean="0">
                <a:solidFill>
                  <a:srgbClr val="2B5681"/>
                </a:solidFill>
              </a:rPr>
              <a:t>.</a:t>
            </a:r>
          </a:p>
          <a:p>
            <a:pPr marL="609600" indent="-609600" algn="just" eaLnBrk="1" hangingPunct="1">
              <a:buFont typeface="Wingdings" panose="05000000000000000000" pitchFamily="2" charset="2"/>
              <a:buChar char="o"/>
            </a:pPr>
            <a:endParaRPr lang="ru-RU" altLang="ru-RU" sz="2800" dirty="0" smtClean="0">
              <a:solidFill>
                <a:srgbClr val="2B5681"/>
              </a:solidFill>
            </a:endParaRPr>
          </a:p>
          <a:p>
            <a:pPr marL="609600" indent="-609600" algn="just" eaLnBrk="1" hangingPunct="1">
              <a:buFont typeface="Wingdings" panose="05000000000000000000" pitchFamily="2" charset="2"/>
              <a:buChar char="o"/>
            </a:pPr>
            <a:r>
              <a:rPr lang="ru-RU" altLang="ru-RU" sz="2800" dirty="0" smtClean="0">
                <a:solidFill>
                  <a:srgbClr val="2B5681"/>
                </a:solidFill>
              </a:rPr>
              <a:t>Отсутствие взаимодействия с «</a:t>
            </a:r>
            <a:r>
              <a:rPr lang="ru-RU" altLang="ru-RU" sz="2800" dirty="0" err="1" smtClean="0">
                <a:solidFill>
                  <a:srgbClr val="2B5681"/>
                </a:solidFill>
              </a:rPr>
              <a:t>целевиком</a:t>
            </a:r>
            <a:r>
              <a:rPr lang="ru-RU" altLang="ru-RU" sz="2800" dirty="0" smtClean="0">
                <a:solidFill>
                  <a:srgbClr val="2B5681"/>
                </a:solidFill>
              </a:rPr>
              <a:t>» в период его обучения  </a:t>
            </a:r>
            <a:r>
              <a:rPr lang="ru-RU" altLang="ru-RU" sz="2800" smtClean="0">
                <a:solidFill>
                  <a:srgbClr val="2B5681"/>
                </a:solidFill>
              </a:rPr>
              <a:t>в вузе.  </a:t>
            </a:r>
            <a:endParaRPr lang="ru-RU" altLang="ru-RU" sz="2800" dirty="0">
              <a:solidFill>
                <a:srgbClr val="2B5681"/>
              </a:solidFill>
            </a:endParaRPr>
          </a:p>
          <a:p>
            <a:pPr marL="0" indent="0" algn="just" eaLnBrk="1" hangingPunct="1">
              <a:buNone/>
            </a:pPr>
            <a:endParaRPr lang="ru-RU" altLang="ru-RU" sz="2800" dirty="0">
              <a:solidFill>
                <a:srgbClr val="2B5681"/>
              </a:solidFill>
            </a:endParaRPr>
          </a:p>
          <a:p>
            <a:pPr marL="609600" indent="-609600" algn="just" eaLnBrk="1" hangingPunct="1">
              <a:buNone/>
            </a:pPr>
            <a:endParaRPr lang="ru-RU" altLang="ru-RU" sz="2800" dirty="0">
              <a:solidFill>
                <a:srgbClr val="2B5681"/>
              </a:solidFill>
            </a:endParaRPr>
          </a:p>
          <a:p>
            <a:pPr marL="609600" indent="-609600" algn="just" eaLnBrk="1" hangingPunct="1">
              <a:buFont typeface="Wingdings" panose="05000000000000000000" pitchFamily="2" charset="2"/>
              <a:buChar char="o"/>
            </a:pPr>
            <a:endParaRPr lang="ru-RU" altLang="ru-RU" sz="2800" dirty="0">
              <a:solidFill>
                <a:srgbClr val="2B56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978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5" descr="C:\Users\Irina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34" y="1"/>
            <a:ext cx="16462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TextBox 5"/>
          <p:cNvSpPr txBox="1">
            <a:spLocks noChangeArrowheads="1"/>
          </p:cNvSpPr>
          <p:nvPr/>
        </p:nvSpPr>
        <p:spPr bwMode="auto">
          <a:xfrm rot="-5400000">
            <a:off x="275432" y="3426620"/>
            <a:ext cx="36004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b="1">
                <a:solidFill>
                  <a:srgbClr val="FFFFFF"/>
                </a:solidFill>
                <a:latin typeface="Arial" panose="020B0604020202020204" pitchFamily="34" charset="0"/>
              </a:rPr>
              <a:t>www.nspu.net</a:t>
            </a:r>
            <a:endParaRPr lang="ru-RU" altLang="ru-RU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9812" name="Rectangle 6"/>
          <p:cNvSpPr>
            <a:spLocks noGrp="1" noChangeArrowheads="1"/>
          </p:cNvSpPr>
          <p:nvPr>
            <p:ph type="title"/>
          </p:nvPr>
        </p:nvSpPr>
        <p:spPr>
          <a:xfrm>
            <a:off x="2640014" y="1989138"/>
            <a:ext cx="7488237" cy="2736850"/>
          </a:xfrm>
        </p:spPr>
        <p:txBody>
          <a:bodyPr/>
          <a:lstStyle/>
          <a:p>
            <a:pPr marL="609600" indent="-609600" algn="ctr" eaLnBrk="1" hangingPunct="1"/>
            <a:r>
              <a:rPr lang="ru-RU" altLang="ru-RU" sz="8000" b="1" i="1" dirty="0">
                <a:latin typeface="Book Antiqua" panose="02040602050305030304" pitchFamily="18" charset="0"/>
              </a:rPr>
              <a:t/>
            </a:r>
            <a:br>
              <a:rPr lang="ru-RU" altLang="ru-RU" sz="8000" b="1" i="1" dirty="0">
                <a:latin typeface="Book Antiqua" panose="02040602050305030304" pitchFamily="18" charset="0"/>
              </a:rPr>
            </a:br>
            <a:r>
              <a:rPr lang="ru-RU" altLang="ru-RU" sz="8000" b="1" i="1" dirty="0">
                <a:latin typeface="Book Antiqua" panose="0204060205030503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83078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 descr="C:\Users\Irina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34" y="1"/>
            <a:ext cx="16462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Box 5"/>
          <p:cNvSpPr txBox="1">
            <a:spLocks noChangeArrowheads="1"/>
          </p:cNvSpPr>
          <p:nvPr/>
        </p:nvSpPr>
        <p:spPr bwMode="auto">
          <a:xfrm rot="-5400000">
            <a:off x="275432" y="3426620"/>
            <a:ext cx="36004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3200">
                <a:solidFill>
                  <a:prstClr val="white"/>
                </a:solidFill>
                <a:latin typeface="Arial" panose="020B0604020202020204" pitchFamily="34" charset="0"/>
              </a:rPr>
              <a:t>www.nspu.net</a:t>
            </a:r>
            <a:endParaRPr lang="ru-RU" altLang="ru-RU" sz="3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67608" y="333375"/>
            <a:ext cx="8209457" cy="107940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800" dirty="0">
                <a:solidFill>
                  <a:srgbClr val="A59E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Нормативные документы регламентирующие </a:t>
            </a:r>
            <a:r>
              <a:rPr lang="ru-RU" altLang="ru-RU" sz="2800" dirty="0" smtClean="0">
                <a:solidFill>
                  <a:srgbClr val="A59E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организацию целевого обучения</a:t>
            </a:r>
            <a:endParaRPr lang="ru-RU" altLang="ru-RU" sz="2800" dirty="0">
              <a:solidFill>
                <a:srgbClr val="A59E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487488" y="1589088"/>
            <a:ext cx="10441160" cy="4864248"/>
          </a:xfrm>
        </p:spPr>
        <p:txBody>
          <a:bodyPr rtlCol="0">
            <a:noAutofit/>
          </a:bodyPr>
          <a:lstStyle/>
          <a:p>
            <a:pPr marL="609600" indent="-609600" algn="just">
              <a:buFont typeface="Wingdings" panose="05000000000000000000" pitchFamily="2" charset="2"/>
              <a:buChar char="o"/>
              <a:defRPr/>
            </a:pPr>
            <a:endParaRPr lang="ru-RU" alt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just">
              <a:buFont typeface="Wingdings" panose="05000000000000000000" pitchFamily="2" charset="2"/>
              <a:buChar char="o"/>
              <a:defRPr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29.12.2012 года №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273-ФЗ "Об образовании в Российской Федерации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alt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09600" indent="-609600" algn="just">
              <a:buFont typeface="Wingdings" panose="05000000000000000000" pitchFamily="2" charset="2"/>
              <a:buChar char="o"/>
              <a:defRPr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образования и науки РФ от 14 октября 2015 г. N 1147 "Об утверждении Порядка приема на обучение по образовательным программам высшего образования - программам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бакалавриата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программам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специалитета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программам магистратуры" (с изменениями и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дополнениями).</a:t>
            </a:r>
            <a:endParaRPr lang="ru-RU" alt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just">
              <a:buFont typeface="Wingdings" panose="05000000000000000000" pitchFamily="2" charset="2"/>
              <a:buChar char="o"/>
              <a:defRPr/>
            </a:pPr>
            <a:r>
              <a:rPr lang="ru-RU" alt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3 августа 2018 года №337-ФЗ «О </a:t>
            </a:r>
            <a:r>
              <a:rPr lang="ru-RU" alt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внесении изменений в отдельные законодательные акты РФ в части совершенствования целевого обучения</a:t>
            </a:r>
            <a:r>
              <a:rPr lang="ru-RU" alt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609600" indent="-609600">
              <a:buFont typeface="Wingdings" panose="05000000000000000000" pitchFamily="2" charset="2"/>
              <a:buChar char="o"/>
              <a:defRPr/>
            </a:pP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Российской Федерации от 21 марта 2019 года №302 «О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целевом обучении по образовательным программам среднего профессионального и высшего образования и признании утратившим силу постановления Правительства Российской Федерации от 27 ноября 2013 г. № 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1076».</a:t>
            </a:r>
            <a:r>
              <a:rPr lang="ru-RU" alt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endParaRPr lang="ru-RU" alt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just">
              <a:buFont typeface="Wingdings" panose="05000000000000000000" pitchFamily="2" charset="2"/>
              <a:buChar char="o"/>
              <a:defRPr/>
            </a:pPr>
            <a:endParaRPr lang="ru-RU" alt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just">
              <a:buFont typeface="Wingdings" panose="05000000000000000000" pitchFamily="2" charset="2"/>
              <a:buChar char="o"/>
              <a:defRPr/>
            </a:pPr>
            <a:endParaRPr lang="ru-RU" alt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endParaRPr lang="ru-RU" alt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just">
              <a:buFont typeface="Wingdings" panose="05000000000000000000" pitchFamily="2" charset="2"/>
              <a:buChar char="o"/>
              <a:defRPr/>
            </a:pPr>
            <a:endParaRPr lang="ru-RU" alt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just">
              <a:buFont typeface="Wingdings" panose="05000000000000000000" pitchFamily="2" charset="2"/>
              <a:buChar char="o"/>
              <a:defRPr/>
            </a:pPr>
            <a:endParaRPr lang="ru-RU" alt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just">
              <a:buNone/>
              <a:defRPr/>
            </a:pPr>
            <a:endParaRPr lang="ru-RU" alt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just">
              <a:buFont typeface="Wingdings" panose="05000000000000000000" pitchFamily="2" charset="2"/>
              <a:buChar char="o"/>
              <a:defRPr/>
            </a:pPr>
            <a:endParaRPr lang="ru-RU" alt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4015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C:\Users\Irina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34" y="-15875"/>
            <a:ext cx="16462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5"/>
          <p:cNvSpPr txBox="1">
            <a:spLocks noChangeArrowheads="1"/>
          </p:cNvSpPr>
          <p:nvPr/>
        </p:nvSpPr>
        <p:spPr bwMode="auto">
          <a:xfrm rot="-5400000">
            <a:off x="275432" y="3426620"/>
            <a:ext cx="36004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3200">
                <a:solidFill>
                  <a:prstClr val="white"/>
                </a:solidFill>
                <a:latin typeface="Arial" panose="020B0604020202020204" pitchFamily="34" charset="0"/>
              </a:rPr>
              <a:t>www.nspu.net</a:t>
            </a:r>
            <a:endParaRPr lang="ru-RU" altLang="ru-RU" sz="3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1991544" y="68362"/>
            <a:ext cx="9865096" cy="76835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200" dirty="0" smtClean="0">
                <a:solidFill>
                  <a:srgbClr val="A59E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altLang="ru-RU" sz="3200" dirty="0">
                <a:solidFill>
                  <a:srgbClr val="A59E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приема </a:t>
            </a:r>
            <a:r>
              <a:rPr lang="ru-RU" altLang="ru-RU" sz="3200" dirty="0" smtClean="0">
                <a:solidFill>
                  <a:srgbClr val="A59E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целевое </a:t>
            </a:r>
            <a:br>
              <a:rPr lang="ru-RU" altLang="ru-RU" sz="3200" dirty="0" smtClean="0">
                <a:solidFill>
                  <a:srgbClr val="A59E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200" dirty="0" smtClean="0">
                <a:solidFill>
                  <a:srgbClr val="A59E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в </a:t>
            </a:r>
            <a:r>
              <a:rPr lang="ru-RU" altLang="ru-RU" sz="3200" dirty="0">
                <a:solidFill>
                  <a:srgbClr val="A59E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НГПУ 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343472" y="980728"/>
            <a:ext cx="10297144" cy="5688634"/>
            <a:chOff x="1331640" y="923622"/>
            <a:chExt cx="7272808" cy="4665618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4549497" y="923622"/>
              <a:ext cx="1822703" cy="80885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4702815" y="1040262"/>
              <a:ext cx="1885409" cy="758163"/>
            </a:xfrm>
            <a:custGeom>
              <a:avLst/>
              <a:gdLst>
                <a:gd name="connsiteX0" fmla="*/ 0 w 2106234"/>
                <a:gd name="connsiteY0" fmla="*/ 133746 h 1337458"/>
                <a:gd name="connsiteX1" fmla="*/ 133746 w 2106234"/>
                <a:gd name="connsiteY1" fmla="*/ 0 h 1337458"/>
                <a:gd name="connsiteX2" fmla="*/ 1972488 w 2106234"/>
                <a:gd name="connsiteY2" fmla="*/ 0 h 1337458"/>
                <a:gd name="connsiteX3" fmla="*/ 2106234 w 2106234"/>
                <a:gd name="connsiteY3" fmla="*/ 133746 h 1337458"/>
                <a:gd name="connsiteX4" fmla="*/ 2106234 w 2106234"/>
                <a:gd name="connsiteY4" fmla="*/ 1203712 h 1337458"/>
                <a:gd name="connsiteX5" fmla="*/ 1972488 w 2106234"/>
                <a:gd name="connsiteY5" fmla="*/ 1337458 h 1337458"/>
                <a:gd name="connsiteX6" fmla="*/ 133746 w 2106234"/>
                <a:gd name="connsiteY6" fmla="*/ 1337458 h 1337458"/>
                <a:gd name="connsiteX7" fmla="*/ 0 w 2106234"/>
                <a:gd name="connsiteY7" fmla="*/ 1203712 h 1337458"/>
                <a:gd name="connsiteX8" fmla="*/ 0 w 2106234"/>
                <a:gd name="connsiteY8" fmla="*/ 133746 h 1337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6234" h="1337458">
                  <a:moveTo>
                    <a:pt x="0" y="133746"/>
                  </a:moveTo>
                  <a:cubicBezTo>
                    <a:pt x="0" y="59880"/>
                    <a:pt x="59880" y="0"/>
                    <a:pt x="133746" y="0"/>
                  </a:cubicBezTo>
                  <a:lnTo>
                    <a:pt x="1972488" y="0"/>
                  </a:lnTo>
                  <a:cubicBezTo>
                    <a:pt x="2046354" y="0"/>
                    <a:pt x="2106234" y="59880"/>
                    <a:pt x="2106234" y="133746"/>
                  </a:cubicBezTo>
                  <a:lnTo>
                    <a:pt x="2106234" y="1203712"/>
                  </a:lnTo>
                  <a:cubicBezTo>
                    <a:pt x="2106234" y="1277578"/>
                    <a:pt x="2046354" y="1337458"/>
                    <a:pt x="1972488" y="1337458"/>
                  </a:cubicBezTo>
                  <a:lnTo>
                    <a:pt x="133746" y="1337458"/>
                  </a:lnTo>
                  <a:cubicBezTo>
                    <a:pt x="59880" y="1337458"/>
                    <a:pt x="0" y="1277578"/>
                    <a:pt x="0" y="1203712"/>
                  </a:cubicBezTo>
                  <a:lnTo>
                    <a:pt x="0" y="13374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2523" tIns="172523" rIns="172523" bIns="172523" numCol="1" spcCol="1270" anchor="ctr" anchorCtr="0">
              <a:noAutofit/>
            </a:bodyPr>
            <a:lstStyle/>
            <a:p>
              <a:pPr algn="ctr" defTabSz="1555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 err="1" smtClean="0">
                  <a:solidFill>
                    <a:srgbClr val="005B83"/>
                  </a:solidFill>
                </a:rPr>
                <a:t>Минобрнауки</a:t>
              </a:r>
              <a:r>
                <a:rPr lang="ru-RU" sz="2800" dirty="0" smtClean="0">
                  <a:solidFill>
                    <a:srgbClr val="005B83"/>
                  </a:solidFill>
                </a:rPr>
                <a:t> </a:t>
              </a:r>
              <a:r>
                <a:rPr lang="ru-RU" sz="2800" dirty="0">
                  <a:solidFill>
                    <a:srgbClr val="005B83"/>
                  </a:solidFill>
                </a:rPr>
                <a:t>РФ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2618783" y="2031707"/>
              <a:ext cx="1809201" cy="737520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2852809" y="2206667"/>
              <a:ext cx="1850006" cy="641522"/>
            </a:xfrm>
            <a:custGeom>
              <a:avLst/>
              <a:gdLst>
                <a:gd name="connsiteX0" fmla="*/ 0 w 2106234"/>
                <a:gd name="connsiteY0" fmla="*/ 133746 h 1337458"/>
                <a:gd name="connsiteX1" fmla="*/ 133746 w 2106234"/>
                <a:gd name="connsiteY1" fmla="*/ 0 h 1337458"/>
                <a:gd name="connsiteX2" fmla="*/ 1972488 w 2106234"/>
                <a:gd name="connsiteY2" fmla="*/ 0 h 1337458"/>
                <a:gd name="connsiteX3" fmla="*/ 2106234 w 2106234"/>
                <a:gd name="connsiteY3" fmla="*/ 133746 h 1337458"/>
                <a:gd name="connsiteX4" fmla="*/ 2106234 w 2106234"/>
                <a:gd name="connsiteY4" fmla="*/ 1203712 h 1337458"/>
                <a:gd name="connsiteX5" fmla="*/ 1972488 w 2106234"/>
                <a:gd name="connsiteY5" fmla="*/ 1337458 h 1337458"/>
                <a:gd name="connsiteX6" fmla="*/ 133746 w 2106234"/>
                <a:gd name="connsiteY6" fmla="*/ 1337458 h 1337458"/>
                <a:gd name="connsiteX7" fmla="*/ 0 w 2106234"/>
                <a:gd name="connsiteY7" fmla="*/ 1203712 h 1337458"/>
                <a:gd name="connsiteX8" fmla="*/ 0 w 2106234"/>
                <a:gd name="connsiteY8" fmla="*/ 133746 h 1337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6234" h="1337458">
                  <a:moveTo>
                    <a:pt x="0" y="133746"/>
                  </a:moveTo>
                  <a:cubicBezTo>
                    <a:pt x="0" y="59880"/>
                    <a:pt x="59880" y="0"/>
                    <a:pt x="133746" y="0"/>
                  </a:cubicBezTo>
                  <a:lnTo>
                    <a:pt x="1972488" y="0"/>
                  </a:lnTo>
                  <a:cubicBezTo>
                    <a:pt x="2046354" y="0"/>
                    <a:pt x="2106234" y="59880"/>
                    <a:pt x="2106234" y="133746"/>
                  </a:cubicBezTo>
                  <a:lnTo>
                    <a:pt x="2106234" y="1203712"/>
                  </a:lnTo>
                  <a:cubicBezTo>
                    <a:pt x="2106234" y="1277578"/>
                    <a:pt x="2046354" y="1337458"/>
                    <a:pt x="1972488" y="1337458"/>
                  </a:cubicBezTo>
                  <a:lnTo>
                    <a:pt x="133746" y="1337458"/>
                  </a:lnTo>
                  <a:cubicBezTo>
                    <a:pt x="59880" y="1337458"/>
                    <a:pt x="0" y="1277578"/>
                    <a:pt x="0" y="1203712"/>
                  </a:cubicBezTo>
                  <a:lnTo>
                    <a:pt x="0" y="13374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2523" tIns="172523" rIns="172523" bIns="172523" numCol="1" spcCol="1270" anchor="ctr" anchorCtr="0">
              <a:noAutofit/>
            </a:bodyPr>
            <a:lstStyle/>
            <a:p>
              <a:pPr algn="ctr" defTabSz="1555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500" dirty="0">
                  <a:solidFill>
                    <a:srgbClr val="005B83"/>
                  </a:solidFill>
                </a:rPr>
                <a:t>НГПУ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1331640" y="4887162"/>
              <a:ext cx="1080120" cy="630070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1565666" y="5109486"/>
              <a:ext cx="1350150" cy="479754"/>
            </a:xfrm>
            <a:custGeom>
              <a:avLst/>
              <a:gdLst>
                <a:gd name="connsiteX0" fmla="*/ 0 w 2106234"/>
                <a:gd name="connsiteY0" fmla="*/ 133746 h 1337458"/>
                <a:gd name="connsiteX1" fmla="*/ 133746 w 2106234"/>
                <a:gd name="connsiteY1" fmla="*/ 0 h 1337458"/>
                <a:gd name="connsiteX2" fmla="*/ 1972488 w 2106234"/>
                <a:gd name="connsiteY2" fmla="*/ 0 h 1337458"/>
                <a:gd name="connsiteX3" fmla="*/ 2106234 w 2106234"/>
                <a:gd name="connsiteY3" fmla="*/ 133746 h 1337458"/>
                <a:gd name="connsiteX4" fmla="*/ 2106234 w 2106234"/>
                <a:gd name="connsiteY4" fmla="*/ 1203712 h 1337458"/>
                <a:gd name="connsiteX5" fmla="*/ 1972488 w 2106234"/>
                <a:gd name="connsiteY5" fmla="*/ 1337458 h 1337458"/>
                <a:gd name="connsiteX6" fmla="*/ 133746 w 2106234"/>
                <a:gd name="connsiteY6" fmla="*/ 1337458 h 1337458"/>
                <a:gd name="connsiteX7" fmla="*/ 0 w 2106234"/>
                <a:gd name="connsiteY7" fmla="*/ 1203712 h 1337458"/>
                <a:gd name="connsiteX8" fmla="*/ 0 w 2106234"/>
                <a:gd name="connsiteY8" fmla="*/ 133746 h 1337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6234" h="1337458">
                  <a:moveTo>
                    <a:pt x="0" y="133746"/>
                  </a:moveTo>
                  <a:cubicBezTo>
                    <a:pt x="0" y="59880"/>
                    <a:pt x="59880" y="0"/>
                    <a:pt x="133746" y="0"/>
                  </a:cubicBezTo>
                  <a:lnTo>
                    <a:pt x="1972488" y="0"/>
                  </a:lnTo>
                  <a:cubicBezTo>
                    <a:pt x="2046354" y="0"/>
                    <a:pt x="2106234" y="59880"/>
                    <a:pt x="2106234" y="133746"/>
                  </a:cubicBezTo>
                  <a:lnTo>
                    <a:pt x="2106234" y="1203712"/>
                  </a:lnTo>
                  <a:cubicBezTo>
                    <a:pt x="2106234" y="1277578"/>
                    <a:pt x="2046354" y="1337458"/>
                    <a:pt x="1972488" y="1337458"/>
                  </a:cubicBezTo>
                  <a:lnTo>
                    <a:pt x="133746" y="1337458"/>
                  </a:lnTo>
                  <a:cubicBezTo>
                    <a:pt x="59880" y="1337458"/>
                    <a:pt x="0" y="1277578"/>
                    <a:pt x="0" y="1203712"/>
                  </a:cubicBezTo>
                  <a:lnTo>
                    <a:pt x="0" y="13374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2523" tIns="172523" rIns="172523" bIns="172523" numCol="1" spcCol="1270" anchor="ctr" anchorCtr="0">
              <a:noAutofit/>
            </a:bodyPr>
            <a:lstStyle/>
            <a:p>
              <a:pPr algn="ctr" defTabSz="1555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500" dirty="0">
                  <a:solidFill>
                    <a:srgbClr val="005B83"/>
                  </a:solidFill>
                </a:rPr>
                <a:t>СОШ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3905926" y="4887162"/>
              <a:ext cx="1053117" cy="630070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4139952" y="5109486"/>
              <a:ext cx="1080120" cy="479754"/>
            </a:xfrm>
            <a:custGeom>
              <a:avLst/>
              <a:gdLst>
                <a:gd name="connsiteX0" fmla="*/ 0 w 2106234"/>
                <a:gd name="connsiteY0" fmla="*/ 133746 h 1337458"/>
                <a:gd name="connsiteX1" fmla="*/ 133746 w 2106234"/>
                <a:gd name="connsiteY1" fmla="*/ 0 h 1337458"/>
                <a:gd name="connsiteX2" fmla="*/ 1972488 w 2106234"/>
                <a:gd name="connsiteY2" fmla="*/ 0 h 1337458"/>
                <a:gd name="connsiteX3" fmla="*/ 2106234 w 2106234"/>
                <a:gd name="connsiteY3" fmla="*/ 133746 h 1337458"/>
                <a:gd name="connsiteX4" fmla="*/ 2106234 w 2106234"/>
                <a:gd name="connsiteY4" fmla="*/ 1203712 h 1337458"/>
                <a:gd name="connsiteX5" fmla="*/ 1972488 w 2106234"/>
                <a:gd name="connsiteY5" fmla="*/ 1337458 h 1337458"/>
                <a:gd name="connsiteX6" fmla="*/ 133746 w 2106234"/>
                <a:gd name="connsiteY6" fmla="*/ 1337458 h 1337458"/>
                <a:gd name="connsiteX7" fmla="*/ 0 w 2106234"/>
                <a:gd name="connsiteY7" fmla="*/ 1203712 h 1337458"/>
                <a:gd name="connsiteX8" fmla="*/ 0 w 2106234"/>
                <a:gd name="connsiteY8" fmla="*/ 133746 h 1337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6234" h="1337458">
                  <a:moveTo>
                    <a:pt x="0" y="133746"/>
                  </a:moveTo>
                  <a:cubicBezTo>
                    <a:pt x="0" y="59880"/>
                    <a:pt x="59880" y="0"/>
                    <a:pt x="133746" y="0"/>
                  </a:cubicBezTo>
                  <a:lnTo>
                    <a:pt x="1972488" y="0"/>
                  </a:lnTo>
                  <a:cubicBezTo>
                    <a:pt x="2046354" y="0"/>
                    <a:pt x="2106234" y="59880"/>
                    <a:pt x="2106234" y="133746"/>
                  </a:cubicBezTo>
                  <a:lnTo>
                    <a:pt x="2106234" y="1203712"/>
                  </a:lnTo>
                  <a:cubicBezTo>
                    <a:pt x="2106234" y="1277578"/>
                    <a:pt x="2046354" y="1337458"/>
                    <a:pt x="1972488" y="1337458"/>
                  </a:cubicBezTo>
                  <a:lnTo>
                    <a:pt x="133746" y="1337458"/>
                  </a:lnTo>
                  <a:cubicBezTo>
                    <a:pt x="59880" y="1337458"/>
                    <a:pt x="0" y="1277578"/>
                    <a:pt x="0" y="1203712"/>
                  </a:cubicBezTo>
                  <a:lnTo>
                    <a:pt x="0" y="13374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2523" tIns="172523" rIns="172523" bIns="172523" numCol="1" spcCol="1270" anchor="ctr" anchorCtr="0">
              <a:noAutofit/>
            </a:bodyPr>
            <a:lstStyle/>
            <a:p>
              <a:pPr algn="ctr" defTabSz="1555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500" dirty="0">
                  <a:solidFill>
                    <a:srgbClr val="005B83"/>
                  </a:solidFill>
                </a:rPr>
                <a:t>Д\С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6480212" y="2035614"/>
              <a:ext cx="1836204" cy="733613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6642230" y="2206667"/>
              <a:ext cx="1962218" cy="641522"/>
            </a:xfrm>
            <a:custGeom>
              <a:avLst/>
              <a:gdLst>
                <a:gd name="connsiteX0" fmla="*/ 0 w 2106234"/>
                <a:gd name="connsiteY0" fmla="*/ 133746 h 1337458"/>
                <a:gd name="connsiteX1" fmla="*/ 133746 w 2106234"/>
                <a:gd name="connsiteY1" fmla="*/ 0 h 1337458"/>
                <a:gd name="connsiteX2" fmla="*/ 1972488 w 2106234"/>
                <a:gd name="connsiteY2" fmla="*/ 0 h 1337458"/>
                <a:gd name="connsiteX3" fmla="*/ 2106234 w 2106234"/>
                <a:gd name="connsiteY3" fmla="*/ 133746 h 1337458"/>
                <a:gd name="connsiteX4" fmla="*/ 2106234 w 2106234"/>
                <a:gd name="connsiteY4" fmla="*/ 1203712 h 1337458"/>
                <a:gd name="connsiteX5" fmla="*/ 1972488 w 2106234"/>
                <a:gd name="connsiteY5" fmla="*/ 1337458 h 1337458"/>
                <a:gd name="connsiteX6" fmla="*/ 133746 w 2106234"/>
                <a:gd name="connsiteY6" fmla="*/ 1337458 h 1337458"/>
                <a:gd name="connsiteX7" fmla="*/ 0 w 2106234"/>
                <a:gd name="connsiteY7" fmla="*/ 1203712 h 1337458"/>
                <a:gd name="connsiteX8" fmla="*/ 0 w 2106234"/>
                <a:gd name="connsiteY8" fmla="*/ 133746 h 1337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6234" h="1337458">
                  <a:moveTo>
                    <a:pt x="0" y="133746"/>
                  </a:moveTo>
                  <a:cubicBezTo>
                    <a:pt x="0" y="59880"/>
                    <a:pt x="59880" y="0"/>
                    <a:pt x="133746" y="0"/>
                  </a:cubicBezTo>
                  <a:lnTo>
                    <a:pt x="1972488" y="0"/>
                  </a:lnTo>
                  <a:cubicBezTo>
                    <a:pt x="2046354" y="0"/>
                    <a:pt x="2106234" y="59880"/>
                    <a:pt x="2106234" y="133746"/>
                  </a:cubicBezTo>
                  <a:lnTo>
                    <a:pt x="2106234" y="1203712"/>
                  </a:lnTo>
                  <a:cubicBezTo>
                    <a:pt x="2106234" y="1277578"/>
                    <a:pt x="2046354" y="1337458"/>
                    <a:pt x="1972488" y="1337458"/>
                  </a:cubicBezTo>
                  <a:lnTo>
                    <a:pt x="133746" y="1337458"/>
                  </a:lnTo>
                  <a:cubicBezTo>
                    <a:pt x="59880" y="1337458"/>
                    <a:pt x="0" y="1277578"/>
                    <a:pt x="0" y="1203712"/>
                  </a:cubicBezTo>
                  <a:lnTo>
                    <a:pt x="0" y="13374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2523" tIns="172523" rIns="172523" bIns="172523" numCol="1" spcCol="1270" anchor="ctr" anchorCtr="0">
              <a:noAutofit/>
            </a:bodyPr>
            <a:lstStyle/>
            <a:p>
              <a:pPr algn="ctr" defTabSz="1555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500" dirty="0" smtClean="0">
                  <a:solidFill>
                    <a:srgbClr val="005B83"/>
                  </a:solidFill>
                </a:rPr>
                <a:t>МО </a:t>
              </a:r>
              <a:r>
                <a:rPr lang="ru-RU" sz="3500" dirty="0">
                  <a:solidFill>
                    <a:srgbClr val="005B83"/>
                  </a:solidFill>
                </a:rPr>
                <a:t>НСО</a:t>
              </a: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6480212" y="4887162"/>
              <a:ext cx="1140876" cy="630070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олилиния 19"/>
            <p:cNvSpPr/>
            <p:nvPr/>
          </p:nvSpPr>
          <p:spPr>
            <a:xfrm>
              <a:off x="6660232" y="5109486"/>
              <a:ext cx="1008112" cy="479754"/>
            </a:xfrm>
            <a:custGeom>
              <a:avLst/>
              <a:gdLst>
                <a:gd name="connsiteX0" fmla="*/ 0 w 2106234"/>
                <a:gd name="connsiteY0" fmla="*/ 133746 h 1337458"/>
                <a:gd name="connsiteX1" fmla="*/ 133746 w 2106234"/>
                <a:gd name="connsiteY1" fmla="*/ 0 h 1337458"/>
                <a:gd name="connsiteX2" fmla="*/ 1972488 w 2106234"/>
                <a:gd name="connsiteY2" fmla="*/ 0 h 1337458"/>
                <a:gd name="connsiteX3" fmla="*/ 2106234 w 2106234"/>
                <a:gd name="connsiteY3" fmla="*/ 133746 h 1337458"/>
                <a:gd name="connsiteX4" fmla="*/ 2106234 w 2106234"/>
                <a:gd name="connsiteY4" fmla="*/ 1203712 h 1337458"/>
                <a:gd name="connsiteX5" fmla="*/ 1972488 w 2106234"/>
                <a:gd name="connsiteY5" fmla="*/ 1337458 h 1337458"/>
                <a:gd name="connsiteX6" fmla="*/ 133746 w 2106234"/>
                <a:gd name="connsiteY6" fmla="*/ 1337458 h 1337458"/>
                <a:gd name="connsiteX7" fmla="*/ 0 w 2106234"/>
                <a:gd name="connsiteY7" fmla="*/ 1203712 h 1337458"/>
                <a:gd name="connsiteX8" fmla="*/ 0 w 2106234"/>
                <a:gd name="connsiteY8" fmla="*/ 133746 h 1337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6234" h="1337458">
                  <a:moveTo>
                    <a:pt x="0" y="133746"/>
                  </a:moveTo>
                  <a:cubicBezTo>
                    <a:pt x="0" y="59880"/>
                    <a:pt x="59880" y="0"/>
                    <a:pt x="133746" y="0"/>
                  </a:cubicBezTo>
                  <a:lnTo>
                    <a:pt x="1972488" y="0"/>
                  </a:lnTo>
                  <a:cubicBezTo>
                    <a:pt x="2046354" y="0"/>
                    <a:pt x="2106234" y="59880"/>
                    <a:pt x="2106234" y="133746"/>
                  </a:cubicBezTo>
                  <a:lnTo>
                    <a:pt x="2106234" y="1203712"/>
                  </a:lnTo>
                  <a:cubicBezTo>
                    <a:pt x="2106234" y="1277578"/>
                    <a:pt x="2046354" y="1337458"/>
                    <a:pt x="1972488" y="1337458"/>
                  </a:cubicBezTo>
                  <a:lnTo>
                    <a:pt x="133746" y="1337458"/>
                  </a:lnTo>
                  <a:cubicBezTo>
                    <a:pt x="59880" y="1337458"/>
                    <a:pt x="0" y="1277578"/>
                    <a:pt x="0" y="1203712"/>
                  </a:cubicBezTo>
                  <a:lnTo>
                    <a:pt x="0" y="13374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2523" tIns="172523" rIns="172523" bIns="172523" numCol="1" spcCol="1270" anchor="ctr" anchorCtr="0">
              <a:noAutofit/>
            </a:bodyPr>
            <a:lstStyle/>
            <a:p>
              <a:pPr algn="ctr" defTabSz="1555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500" dirty="0">
                  <a:solidFill>
                    <a:srgbClr val="005B83"/>
                  </a:solidFill>
                </a:rPr>
                <a:t>ДО</a:t>
              </a:r>
            </a:p>
          </p:txBody>
        </p:sp>
      </p:grpSp>
      <p:sp>
        <p:nvSpPr>
          <p:cNvPr id="21" name="Полилиния 20"/>
          <p:cNvSpPr/>
          <p:nvPr/>
        </p:nvSpPr>
        <p:spPr>
          <a:xfrm>
            <a:off x="3440705" y="3645024"/>
            <a:ext cx="6831759" cy="592352"/>
          </a:xfrm>
          <a:custGeom>
            <a:avLst/>
            <a:gdLst>
              <a:gd name="connsiteX0" fmla="*/ 0 w 2106234"/>
              <a:gd name="connsiteY0" fmla="*/ 133746 h 1337458"/>
              <a:gd name="connsiteX1" fmla="*/ 133746 w 2106234"/>
              <a:gd name="connsiteY1" fmla="*/ 0 h 1337458"/>
              <a:gd name="connsiteX2" fmla="*/ 1972488 w 2106234"/>
              <a:gd name="connsiteY2" fmla="*/ 0 h 1337458"/>
              <a:gd name="connsiteX3" fmla="*/ 2106234 w 2106234"/>
              <a:gd name="connsiteY3" fmla="*/ 133746 h 1337458"/>
              <a:gd name="connsiteX4" fmla="*/ 2106234 w 2106234"/>
              <a:gd name="connsiteY4" fmla="*/ 1203712 h 1337458"/>
              <a:gd name="connsiteX5" fmla="*/ 1972488 w 2106234"/>
              <a:gd name="connsiteY5" fmla="*/ 1337458 h 1337458"/>
              <a:gd name="connsiteX6" fmla="*/ 133746 w 2106234"/>
              <a:gd name="connsiteY6" fmla="*/ 1337458 h 1337458"/>
              <a:gd name="connsiteX7" fmla="*/ 0 w 2106234"/>
              <a:gd name="connsiteY7" fmla="*/ 1203712 h 1337458"/>
              <a:gd name="connsiteX8" fmla="*/ 0 w 2106234"/>
              <a:gd name="connsiteY8" fmla="*/ 133746 h 133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6234" h="1337458">
                <a:moveTo>
                  <a:pt x="0" y="133746"/>
                </a:moveTo>
                <a:cubicBezTo>
                  <a:pt x="0" y="59880"/>
                  <a:pt x="59880" y="0"/>
                  <a:pt x="133746" y="0"/>
                </a:cubicBezTo>
                <a:lnTo>
                  <a:pt x="1972488" y="0"/>
                </a:lnTo>
                <a:cubicBezTo>
                  <a:pt x="2046354" y="0"/>
                  <a:pt x="2106234" y="59880"/>
                  <a:pt x="2106234" y="133746"/>
                </a:cubicBezTo>
                <a:lnTo>
                  <a:pt x="2106234" y="1203712"/>
                </a:lnTo>
                <a:cubicBezTo>
                  <a:pt x="2106234" y="1277578"/>
                  <a:pt x="2046354" y="1337458"/>
                  <a:pt x="1972488" y="1337458"/>
                </a:cubicBezTo>
                <a:lnTo>
                  <a:pt x="133746" y="1337458"/>
                </a:lnTo>
                <a:cubicBezTo>
                  <a:pt x="59880" y="1337458"/>
                  <a:pt x="0" y="1277578"/>
                  <a:pt x="0" y="1203712"/>
                </a:cubicBezTo>
                <a:lnTo>
                  <a:pt x="0" y="133746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2523" tIns="172523" rIns="172523" bIns="172523" numCol="1" spcCol="1270" anchor="ctr" anchorCtr="0">
            <a:noAutofit/>
          </a:bodyPr>
          <a:lstStyle/>
          <a:p>
            <a:pPr algn="ctr" defTabSz="1555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500" dirty="0">
                <a:solidFill>
                  <a:srgbClr val="005B83"/>
                </a:solidFill>
              </a:rPr>
              <a:t>ИС «ПЕДКАДРЫ НСО»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432176" y="4566304"/>
            <a:ext cx="6840287" cy="777948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Полилиния 22"/>
          <p:cNvSpPr/>
          <p:nvPr/>
        </p:nvSpPr>
        <p:spPr>
          <a:xfrm>
            <a:off x="3593105" y="4797152"/>
            <a:ext cx="6831759" cy="592352"/>
          </a:xfrm>
          <a:custGeom>
            <a:avLst/>
            <a:gdLst>
              <a:gd name="connsiteX0" fmla="*/ 0 w 2106234"/>
              <a:gd name="connsiteY0" fmla="*/ 133746 h 1337458"/>
              <a:gd name="connsiteX1" fmla="*/ 133746 w 2106234"/>
              <a:gd name="connsiteY1" fmla="*/ 0 h 1337458"/>
              <a:gd name="connsiteX2" fmla="*/ 1972488 w 2106234"/>
              <a:gd name="connsiteY2" fmla="*/ 0 h 1337458"/>
              <a:gd name="connsiteX3" fmla="*/ 2106234 w 2106234"/>
              <a:gd name="connsiteY3" fmla="*/ 133746 h 1337458"/>
              <a:gd name="connsiteX4" fmla="*/ 2106234 w 2106234"/>
              <a:gd name="connsiteY4" fmla="*/ 1203712 h 1337458"/>
              <a:gd name="connsiteX5" fmla="*/ 1972488 w 2106234"/>
              <a:gd name="connsiteY5" fmla="*/ 1337458 h 1337458"/>
              <a:gd name="connsiteX6" fmla="*/ 133746 w 2106234"/>
              <a:gd name="connsiteY6" fmla="*/ 1337458 h 1337458"/>
              <a:gd name="connsiteX7" fmla="*/ 0 w 2106234"/>
              <a:gd name="connsiteY7" fmla="*/ 1203712 h 1337458"/>
              <a:gd name="connsiteX8" fmla="*/ 0 w 2106234"/>
              <a:gd name="connsiteY8" fmla="*/ 133746 h 133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6234" h="1337458">
                <a:moveTo>
                  <a:pt x="0" y="133746"/>
                </a:moveTo>
                <a:cubicBezTo>
                  <a:pt x="0" y="59880"/>
                  <a:pt x="59880" y="0"/>
                  <a:pt x="133746" y="0"/>
                </a:cubicBezTo>
                <a:lnTo>
                  <a:pt x="1972488" y="0"/>
                </a:lnTo>
                <a:cubicBezTo>
                  <a:pt x="2046354" y="0"/>
                  <a:pt x="2106234" y="59880"/>
                  <a:pt x="2106234" y="133746"/>
                </a:cubicBezTo>
                <a:lnTo>
                  <a:pt x="2106234" y="1203712"/>
                </a:lnTo>
                <a:cubicBezTo>
                  <a:pt x="2106234" y="1277578"/>
                  <a:pt x="2046354" y="1337458"/>
                  <a:pt x="1972488" y="1337458"/>
                </a:cubicBezTo>
                <a:lnTo>
                  <a:pt x="133746" y="1337458"/>
                </a:lnTo>
                <a:cubicBezTo>
                  <a:pt x="59880" y="1337458"/>
                  <a:pt x="0" y="1277578"/>
                  <a:pt x="0" y="1203712"/>
                </a:cubicBezTo>
                <a:lnTo>
                  <a:pt x="0" y="13374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2523" tIns="172523" rIns="172523" bIns="172523" numCol="1" spcCol="1270" anchor="ctr" anchorCtr="0">
            <a:noAutofit/>
          </a:bodyPr>
          <a:lstStyle/>
          <a:p>
            <a:pPr algn="ctr" defTabSz="1555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500" dirty="0">
                <a:solidFill>
                  <a:srgbClr val="005B83"/>
                </a:solidFill>
              </a:rPr>
              <a:t>Управления образования</a:t>
            </a:r>
          </a:p>
        </p:txBody>
      </p:sp>
      <p:sp>
        <p:nvSpPr>
          <p:cNvPr id="3" name="Выноска со стрелкой вверх 2"/>
          <p:cNvSpPr/>
          <p:nvPr/>
        </p:nvSpPr>
        <p:spPr>
          <a:xfrm>
            <a:off x="6528048" y="2147317"/>
            <a:ext cx="1656184" cy="561603"/>
          </a:xfrm>
          <a:prstGeom prst="upArrowCallout">
            <a:avLst>
              <a:gd name="adj1" fmla="val 15326"/>
              <a:gd name="adj2" fmla="val 78206"/>
              <a:gd name="adj3" fmla="val 29721"/>
              <a:gd name="adj4" fmla="val 42405"/>
            </a:avLst>
          </a:prstGeom>
          <a:solidFill>
            <a:schemeClr val="accent4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A59E3F"/>
              </a:solidFill>
            </a:endParaRPr>
          </a:p>
        </p:txBody>
      </p:sp>
      <p:sp>
        <p:nvSpPr>
          <p:cNvPr id="4" name="Стрелка вверх 3"/>
          <p:cNvSpPr/>
          <p:nvPr/>
        </p:nvSpPr>
        <p:spPr>
          <a:xfrm>
            <a:off x="4603256" y="3331506"/>
            <a:ext cx="484632" cy="241511"/>
          </a:xfrm>
          <a:prstGeom prst="up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white"/>
              </a:solidFill>
            </a:endParaRPr>
          </a:p>
        </p:txBody>
      </p:sp>
      <p:sp>
        <p:nvSpPr>
          <p:cNvPr id="26" name="Стрелка вверх 25"/>
          <p:cNvSpPr/>
          <p:nvPr/>
        </p:nvSpPr>
        <p:spPr>
          <a:xfrm>
            <a:off x="9139760" y="3356993"/>
            <a:ext cx="484632" cy="241511"/>
          </a:xfrm>
          <a:prstGeom prst="up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white"/>
              </a:solidFill>
            </a:endParaRPr>
          </a:p>
        </p:txBody>
      </p:sp>
      <p:sp>
        <p:nvSpPr>
          <p:cNvPr id="27" name="Стрелка вверх 26"/>
          <p:cNvSpPr/>
          <p:nvPr/>
        </p:nvSpPr>
        <p:spPr>
          <a:xfrm>
            <a:off x="5611368" y="4293097"/>
            <a:ext cx="484632" cy="241511"/>
          </a:xfrm>
          <a:prstGeom prst="up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white"/>
              </a:solidFill>
            </a:endParaRPr>
          </a:p>
        </p:txBody>
      </p:sp>
      <p:sp>
        <p:nvSpPr>
          <p:cNvPr id="28" name="Стрелка вверх 27"/>
          <p:cNvSpPr/>
          <p:nvPr/>
        </p:nvSpPr>
        <p:spPr>
          <a:xfrm>
            <a:off x="7824192" y="4293097"/>
            <a:ext cx="484632" cy="241511"/>
          </a:xfrm>
          <a:prstGeom prst="up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white"/>
              </a:solidFill>
            </a:endParaRPr>
          </a:p>
        </p:txBody>
      </p:sp>
      <p:sp>
        <p:nvSpPr>
          <p:cNvPr id="29" name="Стрелка вверх 28"/>
          <p:cNvSpPr/>
          <p:nvPr/>
        </p:nvSpPr>
        <p:spPr>
          <a:xfrm>
            <a:off x="3287688" y="5491746"/>
            <a:ext cx="484632" cy="241511"/>
          </a:xfrm>
          <a:prstGeom prst="up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white"/>
              </a:solidFill>
            </a:endParaRPr>
          </a:p>
        </p:txBody>
      </p:sp>
      <p:sp>
        <p:nvSpPr>
          <p:cNvPr id="30" name="Стрелка вверх 29"/>
          <p:cNvSpPr/>
          <p:nvPr/>
        </p:nvSpPr>
        <p:spPr>
          <a:xfrm>
            <a:off x="5683376" y="5491746"/>
            <a:ext cx="484632" cy="241511"/>
          </a:xfrm>
          <a:prstGeom prst="up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white"/>
              </a:solidFill>
            </a:endParaRPr>
          </a:p>
        </p:txBody>
      </p:sp>
      <p:sp>
        <p:nvSpPr>
          <p:cNvPr id="31" name="Стрелка вверх 30"/>
          <p:cNvSpPr/>
          <p:nvPr/>
        </p:nvSpPr>
        <p:spPr>
          <a:xfrm>
            <a:off x="8347672" y="5491746"/>
            <a:ext cx="484632" cy="241511"/>
          </a:xfrm>
          <a:prstGeom prst="up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white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 rot="10800000">
            <a:off x="2567608" y="3861048"/>
            <a:ext cx="731520" cy="1848954"/>
          </a:xfrm>
          <a:prstGeom prst="curvedLeftArrow">
            <a:avLst>
              <a:gd name="adj1" fmla="val 27277"/>
              <a:gd name="adj2" fmla="val 81784"/>
              <a:gd name="adj3" fmla="val 20496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7108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C:\Users\Irina\Desktop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734" y="1"/>
            <a:ext cx="1646238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5"/>
          <p:cNvSpPr txBox="1">
            <a:spLocks noChangeArrowheads="1"/>
          </p:cNvSpPr>
          <p:nvPr/>
        </p:nvSpPr>
        <p:spPr bwMode="auto">
          <a:xfrm rot="-5400000">
            <a:off x="-1319162" y="3426620"/>
            <a:ext cx="3600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white"/>
                </a:solidFill>
                <a:latin typeface="Arial" charset="0"/>
              </a:rPr>
              <a:t>www.nspu.ru</a:t>
            </a:r>
            <a:endParaRPr lang="ru-RU" sz="3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1268" name="Rectangle 10"/>
          <p:cNvSpPr txBox="1">
            <a:spLocks noChangeArrowheads="1"/>
          </p:cNvSpPr>
          <p:nvPr/>
        </p:nvSpPr>
        <p:spPr bwMode="auto">
          <a:xfrm>
            <a:off x="3297312" y="-171400"/>
            <a:ext cx="6913562" cy="129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B8AD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квота в 2019 году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598461"/>
              </p:ext>
            </p:extLst>
          </p:nvPr>
        </p:nvGraphicFramePr>
        <p:xfrm>
          <a:off x="1631505" y="1196754"/>
          <a:ext cx="10369150" cy="540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1781"/>
                <a:gridCol w="1885300"/>
                <a:gridCol w="1885300"/>
                <a:gridCol w="1696769"/>
              </a:tblGrid>
              <a:tr h="1093510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установлена распоряжением Правительства РФ от 18.05.19 №979-р</a:t>
                      </a:r>
                    </a:p>
                    <a:p>
                      <a:pPr algn="ctr" fontAlgn="t"/>
                      <a:endParaRPr lang="ru-RU" sz="1800" b="1" i="0" u="none" strike="noStrike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800" b="1" i="0" u="none" strike="noStrike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очная</a:t>
                      </a:r>
                      <a:endParaRPr lang="ru-RU" sz="1800" b="1" i="0" u="none" strike="noStrike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заочная </a:t>
                      </a:r>
                      <a:endParaRPr lang="ru-RU" sz="1800" b="1" i="0" u="none" strike="noStrike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00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НГПУ </a:t>
                      </a:r>
                      <a:r>
                        <a:rPr lang="ru-RU" sz="18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бакалавриат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13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КФ НГПУ </a:t>
                      </a:r>
                      <a:r>
                        <a:rPr lang="ru-RU" sz="18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бакалавриат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54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НГПУ </a:t>
                      </a:r>
                      <a:r>
                        <a:rPr lang="ru-RU" sz="18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специалитет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98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НГПУ магистратура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04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379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Irina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1"/>
            <a:ext cx="16462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0"/>
          <p:cNvSpPr txBox="1">
            <a:spLocks noChangeArrowheads="1"/>
          </p:cNvSpPr>
          <p:nvPr/>
        </p:nvSpPr>
        <p:spPr bwMode="auto">
          <a:xfrm>
            <a:off x="3071664" y="-99392"/>
            <a:ext cx="8065690" cy="79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B8AD48"/>
                </a:solidFill>
                <a:latin typeface="Tahoma" panose="020B0604030504040204" pitchFamily="34" charset="0"/>
              </a:rPr>
              <a:t>Заявки на целевое обучение в </a:t>
            </a:r>
            <a:r>
              <a:rPr lang="ru-RU" sz="2800" dirty="0" smtClean="0">
                <a:solidFill>
                  <a:srgbClr val="B8AD48"/>
                </a:solidFill>
                <a:latin typeface="Tahoma" panose="020B0604030504040204" pitchFamily="34" charset="0"/>
              </a:rPr>
              <a:t>2019 году</a:t>
            </a:r>
            <a:endParaRPr lang="ru-RU" sz="2800" dirty="0">
              <a:solidFill>
                <a:srgbClr val="B8AD48"/>
              </a:solidFill>
              <a:latin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3" y="980728"/>
            <a:ext cx="10113123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0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C:\Users\Irina\Desktop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734" y="1"/>
            <a:ext cx="1646238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5"/>
          <p:cNvSpPr txBox="1">
            <a:spLocks noChangeArrowheads="1"/>
          </p:cNvSpPr>
          <p:nvPr/>
        </p:nvSpPr>
        <p:spPr bwMode="auto">
          <a:xfrm rot="-5400000">
            <a:off x="-1319162" y="3426620"/>
            <a:ext cx="3600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white"/>
                </a:solidFill>
                <a:latin typeface="Arial" charset="0"/>
              </a:rPr>
              <a:t>www.nspu.ru</a:t>
            </a:r>
            <a:endParaRPr lang="ru-RU" sz="3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1268" name="Rectangle 10"/>
          <p:cNvSpPr txBox="1">
            <a:spLocks noChangeArrowheads="1"/>
          </p:cNvSpPr>
          <p:nvPr/>
        </p:nvSpPr>
        <p:spPr bwMode="auto">
          <a:xfrm>
            <a:off x="1775520" y="48940"/>
            <a:ext cx="9793088" cy="129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B8AD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Приём на целевое обучение по программам </a:t>
            </a:r>
            <a:r>
              <a:rPr lang="ru-RU" sz="2800" dirty="0" err="1">
                <a:solidFill>
                  <a:srgbClr val="B8AD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бакалавриата</a:t>
            </a:r>
            <a:r>
              <a:rPr lang="ru-RU" sz="2800" dirty="0">
                <a:solidFill>
                  <a:srgbClr val="B8AD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800" dirty="0" err="1">
                <a:solidFill>
                  <a:srgbClr val="B8AD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специалитета</a:t>
            </a:r>
            <a:r>
              <a:rPr lang="ru-RU" sz="2800" dirty="0">
                <a:solidFill>
                  <a:srgbClr val="B8AD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2019 году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42561972"/>
              </p:ext>
            </p:extLst>
          </p:nvPr>
        </p:nvGraphicFramePr>
        <p:xfrm>
          <a:off x="1415480" y="1397000"/>
          <a:ext cx="10585176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09362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C:\Users\Irina\Desktop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734" y="1"/>
            <a:ext cx="1646238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5"/>
          <p:cNvSpPr txBox="1">
            <a:spLocks noChangeArrowheads="1"/>
          </p:cNvSpPr>
          <p:nvPr/>
        </p:nvSpPr>
        <p:spPr bwMode="auto">
          <a:xfrm rot="-5400000">
            <a:off x="-1319162" y="3426620"/>
            <a:ext cx="3600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white"/>
                </a:solidFill>
                <a:latin typeface="Arial" charset="0"/>
              </a:rPr>
              <a:t>www.nspu.ru</a:t>
            </a:r>
            <a:endParaRPr lang="ru-RU" sz="3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1268" name="Rectangle 10"/>
          <p:cNvSpPr txBox="1">
            <a:spLocks noChangeArrowheads="1"/>
          </p:cNvSpPr>
          <p:nvPr/>
        </p:nvSpPr>
        <p:spPr bwMode="auto">
          <a:xfrm>
            <a:off x="1703512" y="48940"/>
            <a:ext cx="10153128" cy="129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500" dirty="0">
                <a:solidFill>
                  <a:srgbClr val="B8AD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Заказчики целевого обучения по программам </a:t>
            </a:r>
            <a:r>
              <a:rPr lang="ru-RU" sz="2500" dirty="0" err="1">
                <a:solidFill>
                  <a:srgbClr val="B8AD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бакалавриата</a:t>
            </a:r>
            <a:r>
              <a:rPr lang="ru-RU" sz="2500" dirty="0">
                <a:solidFill>
                  <a:srgbClr val="B8AD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500" dirty="0" err="1">
                <a:solidFill>
                  <a:srgbClr val="B8AD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специалитета</a:t>
            </a:r>
            <a:r>
              <a:rPr lang="ru-RU" sz="2500" dirty="0">
                <a:solidFill>
                  <a:srgbClr val="B8AD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2019 году (НСО)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53238425"/>
              </p:ext>
            </p:extLst>
          </p:nvPr>
        </p:nvGraphicFramePr>
        <p:xfrm>
          <a:off x="1487488" y="1329508"/>
          <a:ext cx="10513168" cy="5528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80608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C:\Users\Irina\Desktop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734" y="1"/>
            <a:ext cx="1646238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5"/>
          <p:cNvSpPr txBox="1">
            <a:spLocks noChangeArrowheads="1"/>
          </p:cNvSpPr>
          <p:nvPr/>
        </p:nvSpPr>
        <p:spPr bwMode="auto">
          <a:xfrm rot="-5400000">
            <a:off x="-1319162" y="3426620"/>
            <a:ext cx="3600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white"/>
                </a:solidFill>
                <a:latin typeface="Arial" charset="0"/>
              </a:rPr>
              <a:t>www.nspu.ru</a:t>
            </a:r>
            <a:endParaRPr lang="ru-RU" sz="3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1268" name="Rectangle 10"/>
          <p:cNvSpPr txBox="1">
            <a:spLocks noChangeArrowheads="1"/>
          </p:cNvSpPr>
          <p:nvPr/>
        </p:nvSpPr>
        <p:spPr bwMode="auto">
          <a:xfrm>
            <a:off x="2279576" y="48940"/>
            <a:ext cx="9505056" cy="129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500" dirty="0">
                <a:solidFill>
                  <a:srgbClr val="B8AD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Приём на целевое обучение по программам </a:t>
            </a:r>
            <a:endParaRPr lang="ru-RU" sz="2500" dirty="0" smtClean="0">
              <a:solidFill>
                <a:srgbClr val="B8AD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500" dirty="0" smtClean="0">
                <a:solidFill>
                  <a:srgbClr val="B8AD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магистратуры </a:t>
            </a:r>
            <a:r>
              <a:rPr lang="ru-RU" sz="2500" dirty="0">
                <a:solidFill>
                  <a:srgbClr val="B8AD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2019 году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39399594"/>
              </p:ext>
            </p:extLst>
          </p:nvPr>
        </p:nvGraphicFramePr>
        <p:xfrm>
          <a:off x="1487488" y="1196752"/>
          <a:ext cx="1058517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23494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C:\Users\Irina\Desktop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734" y="1"/>
            <a:ext cx="1646238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5"/>
          <p:cNvSpPr txBox="1">
            <a:spLocks noChangeArrowheads="1"/>
          </p:cNvSpPr>
          <p:nvPr/>
        </p:nvSpPr>
        <p:spPr bwMode="auto">
          <a:xfrm rot="-5400000">
            <a:off x="-1247154" y="3426620"/>
            <a:ext cx="3600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white"/>
                </a:solidFill>
                <a:latin typeface="Arial" charset="0"/>
              </a:rPr>
              <a:t>www.nspu.ru</a:t>
            </a:r>
            <a:endParaRPr lang="ru-RU" sz="3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1268" name="Rectangle 10"/>
          <p:cNvSpPr txBox="1">
            <a:spLocks noChangeArrowheads="1"/>
          </p:cNvSpPr>
          <p:nvPr/>
        </p:nvSpPr>
        <p:spPr bwMode="auto">
          <a:xfrm>
            <a:off x="2567608" y="188640"/>
            <a:ext cx="8147322" cy="129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500" dirty="0">
                <a:solidFill>
                  <a:srgbClr val="B8AD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Заказчики целевого обучения по программам магистратуры в 2019 г (НСО)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500" dirty="0">
                <a:solidFill>
                  <a:srgbClr val="B8AD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53092462"/>
              </p:ext>
            </p:extLst>
          </p:nvPr>
        </p:nvGraphicFramePr>
        <p:xfrm>
          <a:off x="1415480" y="1345382"/>
          <a:ext cx="10657184" cy="5395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26675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Палитра">
  <a:themeElements>
    <a:clrScheme name="Палитра 6">
      <a:dk1>
        <a:srgbClr val="000000"/>
      </a:dk1>
      <a:lt1>
        <a:srgbClr val="FFFFFF"/>
      </a:lt1>
      <a:dk2>
        <a:srgbClr val="6A4076"/>
      </a:dk2>
      <a:lt2>
        <a:srgbClr val="969696"/>
      </a:lt2>
      <a:accent1>
        <a:srgbClr val="DBA9C2"/>
      </a:accent1>
      <a:accent2>
        <a:srgbClr val="E1BF91"/>
      </a:accent2>
      <a:accent3>
        <a:srgbClr val="FFFFFF"/>
      </a:accent3>
      <a:accent4>
        <a:srgbClr val="000000"/>
      </a:accent4>
      <a:accent5>
        <a:srgbClr val="EAD1DD"/>
      </a:accent5>
      <a:accent6>
        <a:srgbClr val="CCAD83"/>
      </a:accent6>
      <a:hlink>
        <a:srgbClr val="B3CE82"/>
      </a:hlink>
      <a:folHlink>
        <a:srgbClr val="B8AD48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Палитра">
  <a:themeElements>
    <a:clrScheme name="Палитра 6">
      <a:dk1>
        <a:srgbClr val="000000"/>
      </a:dk1>
      <a:lt1>
        <a:srgbClr val="FFFFFF"/>
      </a:lt1>
      <a:dk2>
        <a:srgbClr val="6A4076"/>
      </a:dk2>
      <a:lt2>
        <a:srgbClr val="969696"/>
      </a:lt2>
      <a:accent1>
        <a:srgbClr val="DBA9C2"/>
      </a:accent1>
      <a:accent2>
        <a:srgbClr val="E1BF91"/>
      </a:accent2>
      <a:accent3>
        <a:srgbClr val="FFFFFF"/>
      </a:accent3>
      <a:accent4>
        <a:srgbClr val="000000"/>
      </a:accent4>
      <a:accent5>
        <a:srgbClr val="EAD1DD"/>
      </a:accent5>
      <a:accent6>
        <a:srgbClr val="CCAD83"/>
      </a:accent6>
      <a:hlink>
        <a:srgbClr val="B3CE82"/>
      </a:hlink>
      <a:folHlink>
        <a:srgbClr val="B8AD48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5538</TotalTime>
  <Words>334</Words>
  <Application>Microsoft Office PowerPoint</Application>
  <PresentationFormat>Широкоэкранный</PresentationFormat>
  <Paragraphs>82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13</vt:i4>
      </vt:variant>
    </vt:vector>
  </HeadingPairs>
  <TitlesOfParts>
    <vt:vector size="33" baseType="lpstr">
      <vt:lpstr>Arial</vt:lpstr>
      <vt:lpstr>Book Antiqua</vt:lpstr>
      <vt:lpstr>Calibri</vt:lpstr>
      <vt:lpstr>Calibri Light</vt:lpstr>
      <vt:lpstr>Tahoma</vt:lpstr>
      <vt:lpstr>Times New Roman</vt:lpstr>
      <vt:lpstr>Wingdings</vt:lpstr>
      <vt:lpstr>Тема Office</vt:lpstr>
      <vt:lpstr>2_Палитра</vt:lpstr>
      <vt:lpstr>3_Тема Office</vt:lpstr>
      <vt:lpstr>9_Тема Office</vt:lpstr>
      <vt:lpstr>10_Тема Office</vt:lpstr>
      <vt:lpstr>3_Палитра</vt:lpstr>
      <vt:lpstr>1_Тема Office</vt:lpstr>
      <vt:lpstr>2_Тема Office</vt:lpstr>
      <vt:lpstr>4_Тема Office</vt:lpstr>
      <vt:lpstr>5_Тема Office</vt:lpstr>
      <vt:lpstr>6_Тема Office</vt:lpstr>
      <vt:lpstr>7_Тема Office</vt:lpstr>
      <vt:lpstr>8_Тема Office</vt:lpstr>
      <vt:lpstr>Целевое обучение как эффективный инструмент адресной подготовки педагогических кадров</vt:lpstr>
      <vt:lpstr>Нормативные документы регламентирующие организацию целевого обучения</vt:lpstr>
      <vt:lpstr>Организация приема на целевое  обучение в НГПУ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Прием в ФГБОУ ВО НГПУ на условиях  целевого обучения</vt:lpstr>
      <vt:lpstr>Взаимодействие между организаторами целевого обучения</vt:lpstr>
      <vt:lpstr>Основные проблемы организации целевого обучения</vt:lpstr>
      <vt:lpstr> 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Инновационная деятельность НГПУ: современное состояние, проблемы, перспективы</dc:title>
  <dc:creator>User</dc:creator>
  <cp:lastModifiedBy>Герасёв АД</cp:lastModifiedBy>
  <cp:revision>358</cp:revision>
  <cp:lastPrinted>2018-04-15T11:23:25Z</cp:lastPrinted>
  <dcterms:created xsi:type="dcterms:W3CDTF">2012-05-26T04:39:35Z</dcterms:created>
  <dcterms:modified xsi:type="dcterms:W3CDTF">2019-09-26T04:42:06Z</dcterms:modified>
</cp:coreProperties>
</file>