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3716000" cy="10287000"/>
  <p:notesSz cx="13716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6"/>
          <a:sy n="0" d="2"/>
        </p:scale>
        <p:origin x="74769504" y="0"/>
      </p:cViewPr>
      <p:guideLst>
        <p:guide pos="4320"/>
        <p:guide pos="324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711F35E3-2CB3-4191-A2EE-24827A5373F9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123440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85800" y="5523120"/>
            <a:ext cx="123440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9724CDE-9B31-40B2-8406-17D333090B15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701136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85800" y="552312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7011360" y="552312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D01002F5-34D4-4ADF-820F-293937D9E3BF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859280" y="240696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9032760" y="240696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85800" y="552312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859280" y="552312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9032760" y="5523120"/>
            <a:ext cx="3974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04E84251-BB2B-4CD5-8055-B4BD2362D827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85800" y="2406960"/>
            <a:ext cx="123440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355F086A-B890-4FE4-89B7-6B3BE95BB571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123440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59890D5-C33F-4D23-95ED-E8600644F897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6023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7011360" y="2406960"/>
            <a:ext cx="6023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1F4FA57-E311-4F74-8C4E-9B8E0D9FCE31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138B6766-88E9-485A-8D5A-2CA291B5B270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410400"/>
            <a:ext cx="123440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79B1A2A5-5899-4D87-A9A8-C1898301DF7D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7011360" y="2406960"/>
            <a:ext cx="6023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85800" y="552312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4E823C49-C4BA-464F-9FF8-DD6B6945035E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6023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701136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7011360" y="552312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9B7C6253-998C-4993-8D66-8289914F199D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8580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7011360" y="2406960"/>
            <a:ext cx="6023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85800" y="5523120"/>
            <a:ext cx="123440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734BF277-E4E8-4482-A995-817607AD10AA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 bwMode="auto">
          <a:xfrm>
            <a:off x="4543560" y="9534600"/>
            <a:ext cx="4627800" cy="5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 bwMode="auto">
          <a:xfrm>
            <a:off x="9686880" y="9534600"/>
            <a:ext cx="3084840" cy="5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942840" y="9534600"/>
            <a:ext cx="3084840" cy="5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685800" y="410400"/>
            <a:ext cx="123440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85800" y="2406960"/>
            <a:ext cx="123440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/>
          <p:nvPr/>
        </p:nvSpPr>
        <p:spPr bwMode="auto">
          <a:xfrm>
            <a:off x="900000" y="887400"/>
            <a:ext cx="12815280" cy="54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defRPr/>
            </a:pPr>
            <a:r>
              <a:rPr lang="ru-RU" sz="5000" b="0" strike="noStrike" spc="-1">
                <a:solidFill>
                  <a:srgbClr val="000000"/>
                </a:solidFill>
                <a:latin typeface="DIN Pro Black"/>
                <a:ea typeface="Roboto"/>
              </a:rPr>
              <a:t>Федеральный пилотный проект</a:t>
            </a:r>
            <a:r>
              <a:rPr lang="ru-RU" sz="5000" b="1" strike="noStrike" spc="-1">
                <a:solidFill>
                  <a:srgbClr val="283655"/>
                </a:solidFill>
                <a:latin typeface="DIN Pro Black"/>
                <a:ea typeface="Roboto"/>
              </a:rPr>
              <a:t> 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000" b="1" strike="noStrike" spc="-1">
                <a:solidFill>
                  <a:srgbClr val="2A6099"/>
                </a:solidFill>
                <a:latin typeface="DIN Pro Black"/>
                <a:ea typeface="Roboto"/>
              </a:rPr>
              <a:t>«Формирование системы образовательного маршрута детей и молодежи с инвалидностью и ограниченными возможностями здоровья для получения высшего образования и дальнейшего трудоустройства»</a:t>
            </a:r>
            <a:r>
              <a:rPr lang="ru-RU" sz="5000" b="1" strike="noStrike" spc="-1">
                <a:solidFill>
                  <a:srgbClr val="283655"/>
                </a:solidFill>
                <a:latin typeface="DIN Pro Black"/>
                <a:ea typeface="Roboto"/>
              </a:rPr>
              <a:t> 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Прямоугольник 1"/>
          <p:cNvSpPr/>
          <p:nvPr/>
        </p:nvSpPr>
        <p:spPr bwMode="auto">
          <a:xfrm>
            <a:off x="6288480" y="7020000"/>
            <a:ext cx="703080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Малина Светлана Сергеевна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начальник управления профессионального образования и высшей школы министерства образования Новосибирской области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Прямоугольник 2"/>
          <p:cNvSpPr/>
          <p:nvPr/>
        </p:nvSpPr>
        <p:spPr bwMode="auto">
          <a:xfrm>
            <a:off x="5884684" y="9767880"/>
            <a:ext cx="2010114" cy="282256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r">
              <a:lnSpc>
                <a:spcPts val="1511"/>
              </a:lnSpc>
              <a:defRPr/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03 октября 2024 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720000" y="360000"/>
            <a:ext cx="12816000" cy="21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br>
              <a:rPr sz="4000"/>
            </a:br>
            <a:r>
              <a:rPr lang="ru-RU" sz="4500" b="1" strike="noStrike" spc="-1">
                <a:solidFill>
                  <a:srgbClr val="000000"/>
                </a:solidFill>
                <a:latin typeface="Arial"/>
              </a:rPr>
              <a:t>Основная цель федерального</a:t>
            </a:r>
            <a:br>
              <a:rPr sz="4500"/>
            </a:br>
            <a:r>
              <a:rPr lang="ru-RU" sz="4500" b="1" strike="noStrike" spc="-1">
                <a:solidFill>
                  <a:srgbClr val="000000"/>
                </a:solidFill>
                <a:latin typeface="Arial"/>
              </a:rPr>
              <a:t>пилотного проекта:</a:t>
            </a:r>
            <a:r>
              <a:rPr lang="ru-RU" sz="4500" b="0" strike="noStrike" spc="-1">
                <a:solidFill>
                  <a:srgbClr val="000000"/>
                </a:solidFill>
                <a:latin typeface="Arial"/>
              </a:rPr>
              <a:t> </a:t>
            </a:r>
            <a:br>
              <a:rPr sz="4000"/>
            </a:br>
            <a:br>
              <a:rPr sz="4000"/>
            </a:b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rcRect l="55087" t="11416" r="1587" b="30247"/>
          <a:stretch/>
        </p:blipFill>
        <p:spPr bwMode="auto">
          <a:xfrm>
            <a:off x="6536880" y="5040000"/>
            <a:ext cx="5703120" cy="4320000"/>
          </a:xfrm>
          <a:prstGeom prst="rect">
            <a:avLst/>
          </a:prstGeom>
          <a:ln w="0">
            <a:noFill/>
          </a:ln>
        </p:spPr>
      </p:pic>
      <p:sp>
        <p:nvSpPr>
          <p:cNvPr id="46" name=""/>
          <p:cNvSpPr/>
          <p:nvPr/>
        </p:nvSpPr>
        <p:spPr bwMode="auto">
          <a:xfrm>
            <a:off x="1260000" y="2160000"/>
            <a:ext cx="12060000" cy="27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rmAutofit/>
          </a:bodyPr>
          <a:p>
            <a:pPr algn="just">
              <a:lnSpc>
                <a:spcPct val="100000"/>
              </a:lnSpc>
              <a:spcBef>
                <a:spcPts val="1417"/>
              </a:spcBef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обеспечение «бесшовности» инклюзивного </a:t>
            </a: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образования в условиях оптимизации </a:t>
            </a: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взаимодействия между образовательными </a:t>
            </a: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ступенями </a:t>
            </a:r>
            <a:r>
              <a:rPr lang="ru-RU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детский сад—школа—СПО—вуз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1980000" y="55729"/>
            <a:ext cx="10285560" cy="197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Регионы-участники проекта: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 bwMode="auto">
          <a:xfrm>
            <a:off x="2880000" y="1675729"/>
            <a:ext cx="9463320" cy="48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7000"/>
          </a:bodyPr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Новосибирская область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Нижегородская область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Ростовская область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Вологодская область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Сахалинская область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marL="419040" indent="-314280">
              <a:lnSpc>
                <a:spcPct val="100000"/>
              </a:lnSpc>
              <a:spcBef>
                <a:spcPts val="17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Ставропольский край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"/>
          <p:cNvSpPr/>
          <p:nvPr/>
        </p:nvSpPr>
        <p:spPr bwMode="auto">
          <a:xfrm>
            <a:off x="1620000" y="7062499"/>
            <a:ext cx="11947320" cy="16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rmAutofit fontScale="80000"/>
          </a:bodyPr>
          <a:p>
            <a:pPr algn="just">
              <a:lnSpc>
                <a:spcPct val="100000"/>
              </a:lnSpc>
              <a:spcBef>
                <a:spcPts val="1417"/>
              </a:spcBef>
              <a:defRPr/>
            </a:pPr>
            <a:r>
              <a:rPr lang="ru-RU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До 2026 года проект будет реализован в пилотных регионах, после чего разработанные методики и алгоритмы будут переданы в остальные регионы России.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513720" y="559800"/>
            <a:ext cx="10285560" cy="249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1 и 2 июля 2024 года</a:t>
            </a:r>
            <a:br>
              <a:rPr sz="4400"/>
            </a:b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состоялась двухдневная</a:t>
            </a:r>
            <a:br>
              <a:rPr sz="4400"/>
            </a:b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проблемно-стратегическая</a:t>
            </a:r>
            <a:br>
              <a:rPr sz="4400"/>
            </a:b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сессия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717480" y="3592440"/>
            <a:ext cx="12890520" cy="630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8000"/>
          </a:bodyPr>
          <a:p>
            <a:pPr marL="3452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Tahoma"/>
              </a:rPr>
              <a:t>В ходе двухдневной сессии  участники анализировали жизненные ситуации, обсуждали проблематику и барьеры для реализации проекта. В итоге были сформированы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Tahoma"/>
              </a:rPr>
              <a:t>проектные команды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Tahoma"/>
              </a:rPr>
              <a:t> по проработке следующих проблем: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5240" indent="-258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Tahoma"/>
              </a:rPr>
              <a:t>Межведомственное взаимодействие по вопросам маршрутов сопровождения родителей и/или законных представителей детей и молодежи с инвалидностью и ОВЗ, а также лиц с инвалидностью и ОВЗ;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5240" indent="-258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Tahoma"/>
              </a:rPr>
              <a:t>Межведомственное взаимодействие по вопросам кадрового обеспечения системы формирования и развития профессионально-образовательных маршрутов детей и молодежи с инвалидностью и ОВЗ для получения среднего профессионального и высшего образования и дальнейшего трудоустройства;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5240" indent="-258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Tahoma"/>
              </a:rPr>
              <a:t>Межведомственное взаимодействие по вопросам нормативно-правового и методического обеспечения деятельности по формированию образовательного маршрута детей и молодежи с инвалидностью и ОВЗ для получения среднего профессионального и высшего образования и дальнейшего трудоустройства.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 bwMode="auto">
          <a:xfrm>
            <a:off x="9720000" y="315000"/>
            <a:ext cx="3959280" cy="296928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/>
          <p:nvPr/>
        </p:nvSpPr>
        <p:spPr bwMode="auto">
          <a:xfrm>
            <a:off x="717480" y="3962519"/>
            <a:ext cx="1800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1980000" y="379439"/>
            <a:ext cx="11519280" cy="231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6 сентября 2024 года была утверждена дорожная карта пилотного проекта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rcRect l="12065" t="16322" r="18367" b="4343"/>
          <a:stretch/>
        </p:blipFill>
        <p:spPr bwMode="auto">
          <a:xfrm>
            <a:off x="2297520" y="2160000"/>
            <a:ext cx="10661760" cy="68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1575623" y="198437"/>
            <a:ext cx="12139653" cy="17065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44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 организаций</a:t>
            </a:r>
            <a:r>
              <a:rPr lang="ru-RU" sz="4400" b="1" strike="noStrike" spc="0">
                <a:solidFill>
                  <a:srgbClr val="000000"/>
                </a:solidFill>
                <a:latin typeface="Arial"/>
              </a:rPr>
              <a:t> были определены в качестве пилотных организаций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rcRect l="36720" t="8591" r="27833" b="5081"/>
          <a:stretch/>
        </p:blipFill>
        <p:spPr bwMode="auto">
          <a:xfrm flipH="0" flipV="0">
            <a:off x="2779200" y="4034895"/>
            <a:ext cx="4696633" cy="6251744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rcRect l="38030" t="17918" r="27833" b="7412"/>
          <a:stretch/>
        </p:blipFill>
        <p:spPr bwMode="auto">
          <a:xfrm flipH="0" flipV="0">
            <a:off x="7920000" y="4034895"/>
            <a:ext cx="5006250" cy="6211784"/>
          </a:xfrm>
          <a:prstGeom prst="rect">
            <a:avLst/>
          </a:prstGeom>
          <a:ln w="0">
            <a:noFill/>
          </a:ln>
        </p:spPr>
      </p:pic>
      <p:sp>
        <p:nvSpPr>
          <p:cNvPr id="59" name=""/>
          <p:cNvSpPr/>
          <p:nvPr/>
        </p:nvSpPr>
        <p:spPr bwMode="auto">
          <a:xfrm flipH="0" flipV="0">
            <a:off x="1019878" y="2174170"/>
            <a:ext cx="12479400" cy="2019474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 fontScale="60000" lnSpcReduction="8000"/>
          </a:bodyPr>
          <a:p>
            <a:pPr algn="just">
              <a:lnSpc>
                <a:spcPct val="100000"/>
              </a:lnSpc>
              <a:spcBef>
                <a:spcPts val="1417"/>
              </a:spcBef>
              <a:defRPr/>
            </a:pPr>
            <a:r>
              <a:rPr lang="ru-RU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Пилотные организации включают в себя дошкольные учреждения, общеобразовательные организации, учреждения среднего профессионального  и высшего образования, организации дополнительного образования, а также  медицинские учреждения. На базе пилотных организаций будет осуществляться  работа с целевыми группами.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 bwMode="auto">
          <a:xfrm>
            <a:off x="1860480" y="-84960"/>
            <a:ext cx="11818800" cy="26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25  сентября 2024 года прошла  рабочая встреча руководителей проектных команд  пилотного проекта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 bwMode="auto">
          <a:xfrm>
            <a:off x="3420000" y="2520000"/>
            <a:ext cx="10079280" cy="71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p>
            <a:pPr marL="380160" indent="-2851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Участниками встречи стали представители министерства образовании Новосибирской области, Областного центра диагностики и консультирования, территориальной  психолого-медико-педагогической комиссии г. Новосибирска, Новосибирского государственного технического университета и  Новосибирского профессионально-педагогического колледжа.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80160" indent="-2851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В рамках встречи участники обсудили план реализации мероприятий дорожной карты пилотного проекта. Основными направлениями работы в рамках реализации  дорожной карты  проекта станут мероприятия по  улучшению междведомственного взаимодействия, решению вопросов кадрового, а также нормативно-правового и методического обеспечения деятельности по формированию образовательных маршрутов лиц с инвалидностью и ОВЗ.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tretch/>
        </p:blipFill>
        <p:spPr bwMode="auto">
          <a:xfrm>
            <a:off x="190080" y="2632320"/>
            <a:ext cx="2905560" cy="217908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3"/>
          <a:stretch/>
        </p:blipFill>
        <p:spPr bwMode="auto">
          <a:xfrm>
            <a:off x="155520" y="7319160"/>
            <a:ext cx="2963160" cy="233928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4"/>
          <a:stretch/>
        </p:blipFill>
        <p:spPr bwMode="auto">
          <a:xfrm>
            <a:off x="168120" y="4946039"/>
            <a:ext cx="2939400" cy="220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Pages>0</Pages>
  <Words>0</Words>
  <Characters>0</Characters>
  <CharactersWithSpaces>0</CharactersWithSpaces>
  <Application>Р7-Офис/7.4.0.351</Application>
  <DocSecurity>0</DocSecurity>
  <PresentationFormat/>
  <Lines>0</Lines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Сергей Игоревич Потемкин</dc:creator>
  <cp:keywords/>
  <dc:description/>
  <dc:identifier/>
  <dc:language>ru-RU</dc:language>
  <cp:lastModifiedBy/>
  <cp:revision>553</cp:revision>
  <dcterms:created xsi:type="dcterms:W3CDTF">2020-10-27T06:30:51Z</dcterms:created>
  <dcterms:modified xsi:type="dcterms:W3CDTF">2024-10-02T09:18:14Z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7</vt:i4>
  </property>
  <property fmtid="{D5CDD505-2E9C-101B-9397-08002B2CF9AE}" pid="4" name="PresentationFormat">
    <vt:lpwstr>Произвольный</vt:lpwstr>
  </property>
  <property fmtid="{D5CDD505-2E9C-101B-9397-08002B2CF9AE}" pid="5" name="Slides">
    <vt:i4>7</vt:i4>
  </property>
</Properties>
</file>