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80C-4863-A874-8D4A29DE430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80C-4863-A874-8D4A29DE430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80C-4863-A874-8D4A29DE430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80C-4863-A874-8D4A29DE430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80C-4863-A874-8D4A29DE4302}"/>
              </c:ext>
            </c:extLst>
          </c:dPt>
          <c:cat>
            <c:strRef>
              <c:f>Лист1!$A$2:$A$6</c:f>
              <c:strCache>
                <c:ptCount val="5"/>
                <c:pt idx="0">
                  <c:v>заявления -1145</c:v>
                </c:pt>
                <c:pt idx="1">
                  <c:v>жалобы - 125</c:v>
                </c:pt>
                <c:pt idx="2">
                  <c:v>предложения - 3</c:v>
                </c:pt>
                <c:pt idx="3">
                  <c:v>запросы - 7</c:v>
                </c:pt>
                <c:pt idx="4">
                  <c:v>устные обращения - 52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1145</c:v>
                </c:pt>
                <c:pt idx="1">
                  <c:v>125</c:v>
                </c:pt>
                <c:pt idx="2">
                  <c:v>3</c:v>
                </c:pt>
                <c:pt idx="3">
                  <c:v>7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80C-4863-A874-8D4A29DE43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55D-4D45-9A58-431F7091CB7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55D-4D45-9A58-431F7091CB7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55D-4D45-9A58-431F7091CB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55D-4D45-9A58-431F7091CB76}"/>
              </c:ext>
            </c:extLst>
          </c:dPt>
          <c:cat>
            <c:strRef>
              <c:f>Лист1!$A$2:$A$5</c:f>
              <c:strCache>
                <c:ptCount val="4"/>
                <c:pt idx="0">
                  <c:v>Министерство - 1280</c:v>
                </c:pt>
                <c:pt idx="1">
                  <c:v>Общественная приемная Губернатора области - 403</c:v>
                </c:pt>
                <c:pt idx="2">
                  <c:v>Приемная Губернатора области - 47</c:v>
                </c:pt>
                <c:pt idx="3">
                  <c:v>Приемная заместителя Губернатора области - 194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1280</c:v>
                </c:pt>
                <c:pt idx="1">
                  <c:v>403</c:v>
                </c:pt>
                <c:pt idx="2">
                  <c:v>47</c:v>
                </c:pt>
                <c:pt idx="3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55D-4D45-9A58-431F7091CB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8310216408520448E-2"/>
          <c:y val="0.71270354893101917"/>
          <c:w val="0.86825770791743861"/>
          <c:h val="0.220397814854021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7206425109782322"/>
          <c:y val="1.6406796545208536E-2"/>
          <c:w val="0.41807169440378433"/>
          <c:h val="0.8568400175389576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D5A-4543-BDFD-F854E9C550B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D5A-4543-BDFD-F854E9C550B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D5A-4543-BDFD-F854E9C550B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D5A-4543-BDFD-F854E9C550B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D5A-4543-BDFD-F854E9C550B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D5A-4543-BDFD-F854E9C550B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D5A-4543-BDFD-F854E9C550B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D5A-4543-BDFD-F854E9C550B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D5A-4543-BDFD-F854E9C550B9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D5A-4543-BDFD-F854E9C550B9}"/>
              </c:ext>
            </c:extLst>
          </c:dPt>
          <c:cat>
            <c:strRef>
              <c:f>Лист1!$A$2:$A$11</c:f>
              <c:strCache>
                <c:ptCount val="10"/>
                <c:pt idx="0">
                  <c:v>общее и дополнительное образование – 979 </c:v>
                </c:pt>
                <c:pt idx="1">
                  <c:v>материально-техническая база образования – 67 </c:v>
                </c:pt>
                <c:pt idx="2">
                  <c:v>высшая школа - 66</c:v>
                </c:pt>
                <c:pt idx="3">
                  <c:v>контроль (надзор) в сфере образования, лицензионный контроль за образовательной деятельностью – 44 </c:v>
                </c:pt>
                <c:pt idx="4">
                  <c:v>профессиональное образование – 41 </c:v>
                </c:pt>
                <c:pt idx="5">
                  <c:v>финансовые вопросы – 30 </c:v>
                </c:pt>
                <c:pt idx="6">
                  <c:v>правовые вопросы – 20 </c:v>
                </c:pt>
                <c:pt idx="7">
                  <c:v>организация социального питания – 12 </c:v>
                </c:pt>
                <c:pt idx="8">
                  <c:v>вопросы контрольного отдела – 11 </c:v>
                </c:pt>
                <c:pt idx="9">
                  <c:v>молодежная политика - 7 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979</c:v>
                </c:pt>
                <c:pt idx="1">
                  <c:v>67</c:v>
                </c:pt>
                <c:pt idx="2">
                  <c:v>66</c:v>
                </c:pt>
                <c:pt idx="3">
                  <c:v>44</c:v>
                </c:pt>
                <c:pt idx="4">
                  <c:v>41</c:v>
                </c:pt>
                <c:pt idx="5">
                  <c:v>30</c:v>
                </c:pt>
                <c:pt idx="6">
                  <c:v>20</c:v>
                </c:pt>
                <c:pt idx="7">
                  <c:v>12</c:v>
                </c:pt>
                <c:pt idx="8">
                  <c:v>11</c:v>
                </c:pt>
                <c:pt idx="9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9D5A-4543-BDFD-F854E9C55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7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8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9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3.2709337614450487E-3"/>
          <c:y val="0"/>
          <c:w val="0.57604637686136306"/>
          <c:h val="0.981350888352332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428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646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379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926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34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201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1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8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568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44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50C24-DB47-40F6-9D1E-1594D592FD0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3186D-46DB-47C0-A44A-CCE7C0B6E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102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consultantplus://offline/ref=559A53099790BF66BA8EE6C79FEE637149E46BAB40AD2EA3A3064A94A53D5A3622AFE4F9A2xA52I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8209" y="3971699"/>
            <a:ext cx="9144000" cy="2387600"/>
          </a:xfrm>
        </p:spPr>
        <p:txBody>
          <a:bodyPr>
            <a:noAutofit/>
          </a:bodyPr>
          <a:lstStyle/>
          <a:p>
            <a:pPr>
              <a:tabLst>
                <a:tab pos="8877300" algn="l"/>
              </a:tabLst>
            </a:pPr>
            <a:r>
              <a:rPr lang="ru-RU" sz="2000" b="1" i="1" dirty="0" smtClean="0">
                <a:solidFill>
                  <a:schemeClr val="accent2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Заседание о</a:t>
            </a:r>
            <a:r>
              <a:rPr lang="ru-RU" sz="2000" b="1" i="1" dirty="0" smtClean="0">
                <a:solidFill>
                  <a:schemeClr val="accent2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бщественного совета при министерстве образования Новосибирской области </a:t>
            </a:r>
            <a:br>
              <a:rPr lang="ru-RU" sz="2000" b="1" i="1" dirty="0" smtClean="0">
                <a:solidFill>
                  <a:schemeClr val="accent2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i="1" dirty="0" smtClean="0">
                <a:solidFill>
                  <a:schemeClr val="accent2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30.10.2018</a:t>
            </a:r>
            <a:r>
              <a:rPr lang="ru-RU" sz="4000" b="1" dirty="0" smtClean="0"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4000" b="1" dirty="0" smtClean="0"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dirty="0" smtClean="0"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</a:t>
            </a:r>
            <a:r>
              <a:rPr lang="ru-RU" sz="4000" dirty="0"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организации работы по рассмотрению обращений граждан, организаций и общественных объединений,</a:t>
            </a:r>
            <a:br>
              <a:rPr lang="ru-RU" sz="4000" dirty="0"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dirty="0"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поступивших в министерство образования Новосибирской области в 2018 году</a:t>
            </a:r>
            <a:br>
              <a:rPr lang="ru-RU" sz="4000" dirty="0"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4000" dirty="0">
              <a:solidFill>
                <a:srgbClr val="002060"/>
              </a:solidFill>
              <a:effectLst>
                <a:outerShdw blurRad="50800" dist="25400" dir="600000" algn="ctr" rotWithShape="0">
                  <a:schemeClr val="bg1">
                    <a:lumMod val="50000"/>
                    <a:alpha val="83000"/>
                  </a:schemeClr>
                </a:outerShdw>
              </a:effectLst>
              <a:latin typeface="Franklin Gothic Book" panose="020B05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50" y="319332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503028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22723" y="5592841"/>
            <a:ext cx="54618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начальника организационно-правового управления министерства образования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76200" dist="25400" dir="24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области 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И.В. Вандакурова</a:t>
            </a:r>
            <a:endParaRPr lang="ru-RU" sz="2000" dirty="0">
              <a:solidFill>
                <a:srgbClr val="002060"/>
              </a:solidFill>
              <a:effectLst>
                <a:outerShdw blurRad="50800" dist="25400" dir="600000" algn="ctr" rotWithShape="0">
                  <a:schemeClr val="bg1">
                    <a:lumMod val="50000"/>
                    <a:alpha val="83000"/>
                  </a:schemeClr>
                </a:outerShdw>
              </a:effectLst>
              <a:latin typeface="Franklin Gothic Book" panose="020B05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9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830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Распределение обращений по направлениям деятельности министерства</a:t>
            </a:r>
            <a:endParaRPr lang="ru-RU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558880"/>
              </p:ext>
            </p:extLst>
          </p:nvPr>
        </p:nvGraphicFramePr>
        <p:xfrm>
          <a:off x="271975" y="1360055"/>
          <a:ext cx="11648050" cy="5573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6738175" y="4143395"/>
            <a:ext cx="6124875" cy="2376963"/>
            <a:chOff x="6690050" y="4191525"/>
            <a:chExt cx="6124875" cy="237696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6709298" y="5355061"/>
              <a:ext cx="21142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3. Дети </a:t>
              </a:r>
              <a:r>
                <a:rPr lang="ru-RU" b="1" dirty="0"/>
                <a:t>с ОВЗ – 42   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861199" y="4191525"/>
              <a:ext cx="42789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u="sng" dirty="0" smtClean="0"/>
                <a:t>Общее </a:t>
              </a:r>
              <a:r>
                <a:rPr lang="ru-RU" b="1" u="sng" dirty="0"/>
                <a:t>о </a:t>
              </a:r>
              <a:r>
                <a:rPr lang="ru-RU" b="1" u="sng" dirty="0" smtClean="0"/>
                <a:t>дополнительное образование</a:t>
              </a:r>
              <a:r>
                <a:rPr lang="ru-RU" b="1" dirty="0" smtClean="0"/>
                <a:t>:</a:t>
              </a:r>
              <a:endParaRPr lang="ru-RU" b="1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690050" y="4498100"/>
              <a:ext cx="29511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1. Обращения </a:t>
              </a:r>
              <a:r>
                <a:rPr lang="ru-RU" b="1" dirty="0"/>
                <a:t>по ДОУ – 294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690050" y="4787965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b="1" dirty="0" smtClean="0"/>
                <a:t>2. Жалобы </a:t>
              </a:r>
              <a:r>
                <a:rPr lang="ru-RU" b="1" dirty="0"/>
                <a:t>на конфликтные ситуации с педагогами и учениками, трудовые отношения – 211; 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18925" y="5645158"/>
              <a:ext cx="6096000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b="1" dirty="0" smtClean="0"/>
                <a:t>4. Сбор </a:t>
              </a:r>
              <a:r>
                <a:rPr lang="ru-RU" b="1" dirty="0"/>
                <a:t>денежных средств с родителей (законных представителей) обучающихся, в том числе на приобретение рабочих тетрадей – 24</a:t>
              </a: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20" y="349909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2531604" y="117960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89027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59693"/>
            <a:ext cx="10515600" cy="5712729"/>
          </a:xfrm>
        </p:spPr>
        <p:txBody>
          <a:bodyPr>
            <a:normAutofit fontScale="85000" lnSpcReduction="20000"/>
          </a:bodyPr>
          <a:lstStyle/>
          <a:p>
            <a:r>
              <a:rPr lang="ru-RU" sz="3100" b="1" dirty="0"/>
              <a:t>За 9 мес. 2018 года </a:t>
            </a:r>
            <a:r>
              <a:rPr lang="ru-RU" sz="3100" dirty="0"/>
              <a:t>в отношении организаций, осуществляющих образовательную деятельность, на основании поступивших обращений граждан </a:t>
            </a:r>
            <a:r>
              <a:rPr lang="ru-RU" sz="3100" b="1" dirty="0"/>
              <a:t>проведено 12 внеплановых проверок</a:t>
            </a:r>
            <a:r>
              <a:rPr lang="ru-RU" sz="3100" dirty="0"/>
              <a:t>. По результатам проверок </a:t>
            </a:r>
            <a:r>
              <a:rPr lang="ru-RU" sz="3100" b="1" dirty="0"/>
              <a:t>вынесено 5 предписаний </a:t>
            </a:r>
            <a:r>
              <a:rPr lang="ru-RU" sz="3100" dirty="0"/>
              <a:t>об устранении выявленных нарушений. </a:t>
            </a:r>
          </a:p>
          <a:p>
            <a:r>
              <a:rPr lang="ru-RU" sz="3100" b="1" dirty="0"/>
              <a:t>По 38</a:t>
            </a:r>
            <a:r>
              <a:rPr lang="ru-RU" sz="3100" dirty="0"/>
              <a:t> </a:t>
            </a:r>
            <a:r>
              <a:rPr lang="ru-RU" sz="3100" b="1" dirty="0"/>
              <a:t>инициированным министерством </a:t>
            </a:r>
            <a:r>
              <a:rPr lang="ru-RU" sz="3100" dirty="0"/>
              <a:t>на основании поступивших </a:t>
            </a:r>
            <a:r>
              <a:rPr lang="ru-RU" sz="3100" b="1" dirty="0"/>
              <a:t>обращений граждан внеплановым проверкам прокуратурой Новосибирской области было отказано </a:t>
            </a:r>
            <a:r>
              <a:rPr lang="ru-RU" sz="3100" dirty="0"/>
              <a:t>в их согласовании в связи с отсутствием оснований для проверки.</a:t>
            </a:r>
          </a:p>
          <a:p>
            <a:r>
              <a:rPr lang="ru-RU" sz="3100" dirty="0"/>
              <a:t>При рассмотрении поступивших обращений </a:t>
            </a:r>
            <a:r>
              <a:rPr lang="ru-RU" sz="3100" b="1" dirty="0"/>
              <a:t>в 41 случае были установлены признаки нарушения организациями</a:t>
            </a:r>
            <a:r>
              <a:rPr lang="ru-RU" sz="3100" dirty="0"/>
              <a:t>, осуществляющими образовательную деятельность, обязательных требований законодательства в сфере образования. На основании </a:t>
            </a:r>
            <a:r>
              <a:rPr lang="ru-RU" sz="3100" dirty="0">
                <a:hlinkClick r:id="rId2"/>
              </a:rPr>
              <a:t>статьи 8.2</a:t>
            </a:r>
            <a:r>
              <a:rPr lang="ru-RU" sz="3100" dirty="0"/>
              <a:t> Федерального закона от 26 декабря 2008г. № 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контроля», в такие организации </a:t>
            </a:r>
            <a:r>
              <a:rPr lang="ru-RU" sz="3100" b="1" dirty="0"/>
              <a:t>было направлено 41 предостережение.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50" y="319332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97519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1967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pc="-5" dirty="0" smtClean="0">
                <a:effectLst/>
                <a:latin typeface="+mn-lt"/>
                <a:ea typeface="Times New Roman" panose="02020603050405020304" pitchFamily="18" charset="0"/>
              </a:rPr>
              <a:t>Управленческие решения по результатам рассмотрения обращений граждан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505" y="1575386"/>
            <a:ext cx="11183815" cy="3840479"/>
          </a:xfrm>
        </p:spPr>
        <p:txBody>
          <a:bodyPr>
            <a:normAutofit fontScale="25000" lnSpcReduction="20000"/>
          </a:bodyPr>
          <a:lstStyle/>
          <a:p>
            <a:pPr indent="450215" algn="just">
              <a:spcAft>
                <a:spcPts val="0"/>
              </a:spcAft>
            </a:pPr>
            <a:r>
              <a:rPr lang="ru-RU" sz="9600" dirty="0" smtClean="0">
                <a:effectLst/>
                <a:ea typeface="Times New Roman" panose="02020603050405020304" pitchFamily="18" charset="0"/>
              </a:rPr>
              <a:t>в 2017 году разработано и направлено в районы, подведомственные организации для использования в работе практическое пособие </a:t>
            </a:r>
            <a:r>
              <a:rPr lang="ru-RU" sz="9600" b="1" dirty="0" smtClean="0">
                <a:effectLst/>
                <a:ea typeface="Times New Roman" panose="02020603050405020304" pitchFamily="18" charset="0"/>
              </a:rPr>
              <a:t>«Сборник нормативно-технологической документации по организации специализированного питания для детей дошкольного и школьного возраста с наследственными болезнями обмена»;</a:t>
            </a:r>
          </a:p>
          <a:p>
            <a:pPr indent="449580" algn="just">
              <a:spcAft>
                <a:spcPts val="0"/>
              </a:spcAft>
            </a:pPr>
            <a:r>
              <a:rPr lang="ru-RU" sz="9600" dirty="0" smtClean="0">
                <a:effectLst/>
                <a:ea typeface="Times New Roman" panose="02020603050405020304" pitchFamily="18" charset="0"/>
              </a:rPr>
              <a:t>с 2018 года Правительством Новосибирской области утверждена </a:t>
            </a:r>
            <a:r>
              <a:rPr lang="ru-RU" sz="9600" b="1" dirty="0" smtClean="0">
                <a:effectLst/>
                <a:ea typeface="Times New Roman" panose="02020603050405020304" pitchFamily="18" charset="0"/>
              </a:rPr>
              <a:t>дополнительная мера социальной поддержки </a:t>
            </a:r>
            <a:r>
              <a:rPr lang="ru-RU" sz="9600" dirty="0" smtClean="0">
                <a:effectLst/>
                <a:ea typeface="Times New Roman" panose="02020603050405020304" pitchFamily="18" charset="0"/>
              </a:rPr>
              <a:t>в виде обеспечения двухразовым бесплатным питанием обучающихся детей-инвалидов (внесение изменений в постановление Правительства Новосибирской области от 13.07.2015 № 253-п);</a:t>
            </a:r>
          </a:p>
          <a:p>
            <a:pPr indent="450215" algn="just">
              <a:spcAft>
                <a:spcPts val="0"/>
              </a:spcAft>
            </a:pPr>
            <a:r>
              <a:rPr lang="ru-RU" sz="9600" dirty="0" smtClean="0">
                <a:effectLst/>
                <a:ea typeface="Times New Roman" panose="02020603050405020304" pitchFamily="18" charset="0"/>
              </a:rPr>
              <a:t>Правительством Новосибирской области утверждено </a:t>
            </a:r>
            <a:r>
              <a:rPr lang="ru-RU" sz="9600" b="1" dirty="0" smtClean="0">
                <a:effectLst/>
                <a:ea typeface="Times New Roman" panose="02020603050405020304" pitchFamily="18" charset="0"/>
              </a:rPr>
              <a:t>увеличение с 1 января 2018 года норматива на питание детей из многодетных и малоимущих семей </a:t>
            </a:r>
            <a:r>
              <a:rPr lang="ru-RU" sz="9600" dirty="0" smtClean="0">
                <a:effectLst/>
                <a:ea typeface="Times New Roman" panose="02020603050405020304" pitchFamily="18" charset="0"/>
              </a:rPr>
              <a:t>с 18,44 рубля в день на одного обучающегося до 35,00 рублей в день (внесение изменений в Постановление Правительства Новосибирской области от 05.03.2015 № 81-п);</a:t>
            </a:r>
          </a:p>
          <a:p>
            <a:pPr indent="450215" algn="just">
              <a:spcAft>
                <a:spcPts val="0"/>
              </a:spcAft>
            </a:pPr>
            <a:r>
              <a:rPr lang="ru-RU" sz="9600" b="1" dirty="0" smtClean="0">
                <a:effectLst/>
                <a:ea typeface="Times New Roman" panose="02020603050405020304" pitchFamily="18" charset="0"/>
              </a:rPr>
              <a:t>проводятся совещания </a:t>
            </a:r>
            <a:r>
              <a:rPr lang="ru-RU" sz="9600" dirty="0" smtClean="0">
                <a:effectLst/>
                <a:ea typeface="Times New Roman" panose="02020603050405020304" pitchFamily="18" charset="0"/>
              </a:rPr>
              <a:t>с органами местного самоуправления, а также с руководителями подведомственных учреждений </a:t>
            </a:r>
            <a:r>
              <a:rPr lang="ru-RU" sz="9600" b="1" dirty="0" smtClean="0">
                <a:effectLst/>
                <a:ea typeface="Times New Roman" panose="02020603050405020304" pitchFamily="18" charset="0"/>
              </a:rPr>
              <a:t>по наиболее актуальным и злободневным вопросам, поставленным в обращениях граждан </a:t>
            </a:r>
            <a:r>
              <a:rPr lang="ru-RU" sz="9600" dirty="0" smtClean="0">
                <a:effectLst/>
                <a:ea typeface="Times New Roman" panose="02020603050405020304" pitchFamily="18" charset="0"/>
              </a:rPr>
              <a:t>(строительство и ремонт образовательных организаций, поборы с родителей – 2017 год и другие).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25" y="327480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322722" y="216300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93618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0996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Проблемы при рассмотрении обращений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775" y="984738"/>
            <a:ext cx="11380763" cy="5739619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/>
              <a:t>заявитель </a:t>
            </a:r>
            <a:r>
              <a:rPr lang="ru-RU" sz="2400" b="1" dirty="0"/>
              <a:t>не авторизуется в единой системе идентификации и аутентификации. </a:t>
            </a:r>
            <a:r>
              <a:rPr lang="ru-RU" sz="2400" dirty="0"/>
              <a:t>Обращения и заявления, направленные заявителем в форме электронных документов, могут служить основанием для проведения внеплановой проверки только при условии, что они были направлены заявителем с использованием средств информационно-коммуникационных технологий, предусматривающих обязательную авторизацию заявителя в единой системе идентификации и аутентификации.</a:t>
            </a:r>
          </a:p>
          <a:p>
            <a:pPr lvl="0"/>
            <a:r>
              <a:rPr lang="ru-RU" sz="2400" b="1" dirty="0" smtClean="0"/>
              <a:t>в </a:t>
            </a:r>
            <a:r>
              <a:rPr lang="ru-RU" sz="2400" b="1" dirty="0"/>
              <a:t>письменном обращении гражданина, не содержится фамилия, имя, отчество, почтовый адрес, по которому должны быть направлены ответы</a:t>
            </a:r>
            <a:r>
              <a:rPr lang="ru-RU" sz="2400" dirty="0"/>
              <a:t>. Ответ на такое письменное обращение не дается. В обращении граждане задают вопрос и не приводят уточняющих фактов, что влечет за собой дополнительный запрос информации – удлинение времени подготовки ответа;</a:t>
            </a:r>
          </a:p>
          <a:p>
            <a:pPr lvl="0"/>
            <a:r>
              <a:rPr lang="ru-RU" sz="2400" b="1" dirty="0"/>
              <a:t>превышение установленного срока подготовки информации по запросу министерства </a:t>
            </a:r>
            <a:r>
              <a:rPr lang="ru-RU" sz="2400" dirty="0"/>
              <a:t>в госорган или орган местного самоуправления.</a:t>
            </a:r>
          </a:p>
          <a:p>
            <a:pPr marL="0" indent="0">
              <a:buNone/>
            </a:pP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41" y="264689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477267" y="264689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72331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8209" y="3971699"/>
            <a:ext cx="9144000" cy="238760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организации работы по рассмотрению обращений граждан, организаций и общественных объединений,</a:t>
            </a:r>
            <a:b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поступивших в министерство образования Новосибирской области в 2018 году</a:t>
            </a:r>
            <a:b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4000" dirty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4000" dirty="0">
              <a:solidFill>
                <a:srgbClr val="002060"/>
              </a:solidFill>
              <a:effectLst>
                <a:outerShdw blurRad="50800" dist="25400" dir="600000" algn="ctr" rotWithShape="0">
                  <a:schemeClr val="bg1">
                    <a:lumMod val="50000"/>
                    <a:alpha val="83000"/>
                  </a:schemeClr>
                </a:outerShdw>
              </a:effectLst>
              <a:latin typeface="Franklin Gothic Book" panose="020B05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50" y="319332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22723" y="5592841"/>
            <a:ext cx="54618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начальника организационно-правового управления министерства образования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76200" dist="25400" dir="24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области 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И.В. Вандакурова</a:t>
            </a:r>
            <a:endParaRPr lang="ru-RU" sz="2000" dirty="0">
              <a:solidFill>
                <a:srgbClr val="002060"/>
              </a:solidFill>
              <a:effectLst>
                <a:outerShdw blurRad="50800" dist="25400" dir="600000" algn="ctr" rotWithShape="0">
                  <a:schemeClr val="bg1">
                    <a:lumMod val="50000"/>
                    <a:alpha val="83000"/>
                  </a:schemeClr>
                </a:outerShdw>
              </a:effectLst>
              <a:latin typeface="Franklin Gothic Book" panose="020B05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3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983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Нормативная база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Федеральный закон </a:t>
            </a:r>
            <a:r>
              <a:rPr lang="ru-RU" dirty="0"/>
              <a:t>от 02.05.2006 № 59-ФЗ «О порядке рассмотрения обращений граждан Российской Федерации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 smtClean="0"/>
              <a:t>Федеральный закон </a:t>
            </a:r>
            <a:r>
              <a:rPr lang="ru-RU" dirty="0"/>
              <a:t>от 09.02.2009 № 8-ФЗ «Об обеспечении доступа к информации о деятельности государственных органов и органов местного самоуправления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 smtClean="0"/>
              <a:t>постановление </a:t>
            </a:r>
            <a:r>
              <a:rPr lang="ru-RU" dirty="0"/>
              <a:t>Губернатора Новосибирской области от 25.12.2006 № 516 «О совершенствовании организации личных приёмов граждан в администрации Губернатора Новосибирской области и Правительства Новосибирской области, областных исполнительных органах государственной власти Новосибирской области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 smtClean="0"/>
              <a:t>инструкция </a:t>
            </a:r>
            <a:r>
              <a:rPr lang="ru-RU" dirty="0"/>
              <a:t>о порядке организации работы с обращениями граждан, </a:t>
            </a:r>
            <a:r>
              <a:rPr lang="ru-RU" dirty="0" smtClean="0"/>
              <a:t>утверждена </a:t>
            </a:r>
            <a:r>
              <a:rPr lang="ru-RU" dirty="0"/>
              <a:t>приказом </a:t>
            </a:r>
            <a:r>
              <a:rPr lang="ru-RU" dirty="0" smtClean="0"/>
              <a:t>Министерства образования, науки и инновационной политики Новосибирской области от </a:t>
            </a:r>
            <a:r>
              <a:rPr lang="ru-RU" dirty="0"/>
              <a:t>12.08.2013 № </a:t>
            </a:r>
            <a:r>
              <a:rPr lang="ru-RU" dirty="0" smtClean="0"/>
              <a:t>1889</a:t>
            </a:r>
            <a:endParaRPr lang="ru-RU" dirty="0"/>
          </a:p>
          <a:p>
            <a:r>
              <a:rPr lang="ru-RU" dirty="0" smtClean="0"/>
              <a:t>методические рекомендации </a:t>
            </a:r>
            <a:r>
              <a:rPr lang="ru-RU" dirty="0"/>
              <a:t>Управления Президента Российской Федерации по работе с обращениями граждан и организаций по проведению контрольных мероприятий в государственных органах и органах местного </a:t>
            </a:r>
            <a:r>
              <a:rPr lang="ru-RU" dirty="0" smtClean="0"/>
              <a:t>самоуправления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50" y="319332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500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7725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Состав информации на официальном сайте Министерства в сети «Интернет»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порядок </a:t>
            </a:r>
            <a:r>
              <a:rPr lang="ru-RU" dirty="0"/>
              <a:t>и время приёма граждан, контакты;</a:t>
            </a:r>
          </a:p>
          <a:p>
            <a:r>
              <a:rPr lang="ru-RU" dirty="0" smtClean="0"/>
              <a:t>информация </a:t>
            </a:r>
            <a:r>
              <a:rPr lang="ru-RU" dirty="0"/>
              <a:t>о порядке рассмотрения письменных и электронных обращений граждан;</a:t>
            </a:r>
          </a:p>
          <a:p>
            <a:r>
              <a:rPr lang="ru-RU" dirty="0" smtClean="0"/>
              <a:t>информация </a:t>
            </a:r>
            <a:r>
              <a:rPr lang="ru-RU" dirty="0"/>
              <a:t>о возможности задать вопрос, в том числе по справочному телефону;</a:t>
            </a:r>
          </a:p>
          <a:p>
            <a:r>
              <a:rPr lang="ru-RU" dirty="0" smtClean="0"/>
              <a:t>мониторинг </a:t>
            </a:r>
            <a:r>
              <a:rPr lang="ru-RU" dirty="0"/>
              <a:t>обращений - обзорная информация об обращениях граждан, организаций и общественных объединений, поступивших в министерство, в том числе в ходе личного приема и по справочному телефону за каждый месяц, квартал и год;</a:t>
            </a:r>
          </a:p>
          <a:p>
            <a:r>
              <a:rPr lang="ru-RU" dirty="0" smtClean="0"/>
              <a:t>правовая </a:t>
            </a:r>
            <a:r>
              <a:rPr lang="ru-RU" dirty="0"/>
              <a:t>база. Актуальные редакции законов и нормативных правовых актов, в соответствии с которыми в министерстве организована работа с обращениями и запросами граждан, размещены как на соответствующем разделе официального сайта, так и на информационном стенде Министерства;</a:t>
            </a:r>
          </a:p>
          <a:p>
            <a:r>
              <a:rPr lang="ru-RU" dirty="0" smtClean="0"/>
              <a:t>Личный кабинет гражданина </a:t>
            </a:r>
            <a:r>
              <a:rPr lang="ru-RU" dirty="0"/>
              <a:t>обеспечивает гражданам возможность отслеживания рассмотрения их обращений, куда и когда сделаны запросы и дан ответ.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50" y="319332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93041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3482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И</a:t>
            </a:r>
            <a:r>
              <a:rPr lang="ru-RU" sz="4000" b="1" dirty="0" smtClean="0"/>
              <a:t>ные возможности подачи гражданами обращений в министерстве помимо письменных и электронных обращений 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36006"/>
            <a:ext cx="10515600" cy="4351338"/>
          </a:xfrm>
        </p:spPr>
        <p:txBody>
          <a:bodyPr/>
          <a:lstStyle/>
          <a:p>
            <a:r>
              <a:rPr lang="ru-RU" b="1" dirty="0" smtClean="0"/>
              <a:t>«</a:t>
            </a:r>
            <a:r>
              <a:rPr lang="ru-RU" b="1" dirty="0"/>
              <a:t>С</a:t>
            </a:r>
            <a:r>
              <a:rPr lang="ru-RU" b="1" dirty="0" smtClean="0"/>
              <a:t>правочный </a:t>
            </a:r>
            <a:r>
              <a:rPr lang="ru-RU" b="1" dirty="0"/>
              <a:t>телефон</a:t>
            </a:r>
            <a:r>
              <a:rPr lang="ru-RU" b="1" dirty="0" smtClean="0"/>
              <a:t>» и прием СМС-обращений. </a:t>
            </a:r>
            <a:r>
              <a:rPr lang="ru-RU" dirty="0"/>
              <a:t>Устные запросы граждан, поступившие на справочный телефон и СМС-обращения, регистрируются и подлежат ответу в системе электронного документооборота СЭДД.</a:t>
            </a:r>
          </a:p>
          <a:p>
            <a:r>
              <a:rPr lang="ru-RU" b="1" dirty="0"/>
              <a:t>Е</a:t>
            </a:r>
            <a:r>
              <a:rPr lang="ru-RU" b="1" dirty="0" smtClean="0"/>
              <a:t>жедневная </a:t>
            </a:r>
            <a:r>
              <a:rPr lang="ru-RU" b="1" dirty="0"/>
              <a:t>запись на приём через СПО портал </a:t>
            </a:r>
            <a:r>
              <a:rPr lang="ru-RU" b="1" dirty="0" smtClean="0"/>
              <a:t>ССТУ.РФ</a:t>
            </a:r>
          </a:p>
          <a:p>
            <a:r>
              <a:rPr lang="ru-RU" b="1" dirty="0" smtClean="0"/>
              <a:t>Еженедельно </a:t>
            </a:r>
            <a:r>
              <a:rPr lang="ru-RU" b="1" dirty="0"/>
              <a:t>по пятницам личный приём граждан министром и его заместителями</a:t>
            </a:r>
            <a:r>
              <a:rPr lang="ru-RU" dirty="0"/>
              <a:t> по адресу: Красный проспект, 18, </a:t>
            </a:r>
            <a:endParaRPr lang="ru-RU" dirty="0" smtClean="0"/>
          </a:p>
          <a:p>
            <a:r>
              <a:rPr lang="ru-RU" b="1" dirty="0" smtClean="0"/>
              <a:t>Личный прием в</a:t>
            </a:r>
            <a:r>
              <a:rPr lang="ru-RU" b="1" dirty="0"/>
              <a:t> режиме видео-конференц-связи </a:t>
            </a:r>
            <a:r>
              <a:rPr lang="ru-RU" dirty="0"/>
              <a:t>через </a:t>
            </a:r>
            <a:r>
              <a:rPr lang="ru-RU" dirty="0" smtClean="0"/>
              <a:t>портал. ССТУ.РФ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50" y="319332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0645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80413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Порядок рассмотрения обращений граждан в министерстве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167" y="2158727"/>
            <a:ext cx="11465169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dirty="0"/>
              <a:t>Министр</a:t>
            </a:r>
            <a:r>
              <a:rPr lang="ru-RU" sz="2600" dirty="0"/>
              <a:t> либо должностное лицо, исполняющее его обязанности,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b="1" dirty="0" smtClean="0"/>
              <a:t>определяет </a:t>
            </a:r>
            <a:r>
              <a:rPr lang="ru-RU" sz="2600" b="1" dirty="0"/>
              <a:t>должностных лиц </a:t>
            </a:r>
            <a:r>
              <a:rPr lang="ru-RU" sz="2600" dirty="0"/>
              <a:t>– руководителей структурных подразделений Минобразования, в компетенцию которых входит решение поставленных в обращении вопросов, </a:t>
            </a:r>
            <a:r>
              <a:rPr lang="ru-RU" sz="2600" b="1" dirty="0" smtClean="0"/>
              <a:t> </a:t>
            </a:r>
          </a:p>
          <a:p>
            <a:pPr marL="0" indent="0">
              <a:buNone/>
            </a:pPr>
            <a:r>
              <a:rPr lang="ru-RU" sz="2600" b="1" dirty="0" smtClean="0"/>
              <a:t>принимает </a:t>
            </a:r>
            <a:r>
              <a:rPr lang="ru-RU" sz="2600" b="1" dirty="0"/>
              <a:t>все необходимые меры по разрешению поставленных в обращении вопросов</a:t>
            </a:r>
            <a:r>
              <a:rPr lang="ru-RU" sz="2600" dirty="0"/>
              <a:t>, </a:t>
            </a:r>
            <a:r>
              <a:rPr lang="ru-RU" sz="2600" b="1" dirty="0" smtClean="0"/>
              <a:t>организует </a:t>
            </a:r>
            <a:r>
              <a:rPr lang="ru-RU" sz="2600" b="1" dirty="0"/>
              <a:t>всестороннее изучение вопроса</a:t>
            </a:r>
            <a:r>
              <a:rPr lang="ru-RU" sz="2600" dirty="0"/>
              <a:t>,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b="1" dirty="0" smtClean="0"/>
              <a:t>при необходимости запрашивает</a:t>
            </a:r>
            <a:r>
              <a:rPr lang="ru-RU" sz="2600" dirty="0" smtClean="0"/>
              <a:t>, </a:t>
            </a:r>
            <a:r>
              <a:rPr lang="ru-RU" sz="2600" dirty="0"/>
              <a:t>в том числе в электронной форме, </a:t>
            </a:r>
            <a:r>
              <a:rPr lang="ru-RU" sz="2600" b="1" dirty="0" smtClean="0"/>
              <a:t>дополнительные </a:t>
            </a:r>
            <a:r>
              <a:rPr lang="ru-RU" sz="2600" b="1" dirty="0"/>
              <a:t>документы и материалы </a:t>
            </a:r>
            <a:r>
              <a:rPr lang="ru-RU" sz="2600" dirty="0"/>
              <a:t>в других государственных органах, органах местного самоуправления и у иных должностных </a:t>
            </a:r>
            <a:r>
              <a:rPr lang="ru-RU" sz="2600" dirty="0" smtClean="0"/>
              <a:t>лиц, </a:t>
            </a:r>
          </a:p>
          <a:p>
            <a:pPr marL="0" indent="0">
              <a:buNone/>
            </a:pPr>
            <a:r>
              <a:rPr lang="ru-RU" sz="2600" b="1" dirty="0" smtClean="0"/>
              <a:t>привлекает </a:t>
            </a:r>
            <a:r>
              <a:rPr lang="ru-RU" sz="2600" b="1" dirty="0"/>
              <a:t>экспертов, </a:t>
            </a:r>
            <a:endParaRPr lang="ru-RU" sz="2600" b="1" dirty="0" smtClean="0"/>
          </a:p>
          <a:p>
            <a:pPr marL="0" indent="0">
              <a:buNone/>
            </a:pPr>
            <a:r>
              <a:rPr lang="ru-RU" sz="2600" b="1" dirty="0" smtClean="0"/>
              <a:t>организует </a:t>
            </a:r>
            <a:r>
              <a:rPr lang="ru-RU" sz="2600" b="1" dirty="0"/>
              <a:t>выезд на место</a:t>
            </a:r>
            <a:r>
              <a:rPr lang="ru-RU" sz="2600" dirty="0"/>
              <a:t>.</a:t>
            </a:r>
          </a:p>
          <a:p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22" y="254937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361359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59422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9826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Порядок рассмотрения обращений граждан в министерстве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70325"/>
            <a:ext cx="10515600" cy="477212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Граждане имеют право знакомиться с документами и материалами</a:t>
            </a:r>
            <a:r>
              <a:rPr lang="ru-RU" dirty="0"/>
              <a:t>, касающимися рассмотрения их обращений, если это не затрагивает права, свободы и законные интересы других лиц и, если в указанных документах и материалах не содержатся сведения, составляющие </a:t>
            </a:r>
            <a:r>
              <a:rPr lang="ru-RU" dirty="0" smtClean="0"/>
              <a:t>государственную </a:t>
            </a:r>
            <a:r>
              <a:rPr lang="ru-RU" dirty="0"/>
              <a:t>тайну.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Гражданам могут </a:t>
            </a:r>
            <a:r>
              <a:rPr lang="ru-RU" b="1" dirty="0"/>
              <a:t>быть </a:t>
            </a:r>
            <a:r>
              <a:rPr lang="ru-RU" b="1" dirty="0" smtClean="0"/>
              <a:t>выданы: </a:t>
            </a:r>
          </a:p>
          <a:p>
            <a:pPr marL="0" indent="0">
              <a:buNone/>
            </a:pPr>
            <a:r>
              <a:rPr lang="ru-RU" b="1" dirty="0" smtClean="0"/>
              <a:t>копии </a:t>
            </a:r>
            <a:r>
              <a:rPr lang="ru-RU" b="1" dirty="0"/>
              <a:t>письменных ответов</a:t>
            </a:r>
            <a:r>
              <a:rPr lang="ru-RU" dirty="0"/>
              <a:t>, поступивших из государственных органов, органов местного самоуправления </a:t>
            </a:r>
            <a:r>
              <a:rPr lang="ru-RU" b="1" dirty="0"/>
              <a:t>в связи с их предыдущими письменными </a:t>
            </a:r>
            <a:r>
              <a:rPr lang="ru-RU" b="1" dirty="0" smtClean="0"/>
              <a:t>обращениями</a:t>
            </a:r>
            <a:r>
              <a:rPr lang="ru-RU" dirty="0" smtClean="0"/>
              <a:t>; </a:t>
            </a:r>
          </a:p>
          <a:p>
            <a:pPr marL="0" indent="0">
              <a:buNone/>
            </a:pPr>
            <a:r>
              <a:rPr lang="ru-RU" b="1" dirty="0" smtClean="0"/>
              <a:t>копии </a:t>
            </a:r>
            <a:r>
              <a:rPr lang="ru-RU" b="1" dirty="0"/>
              <a:t>письменных ответов (уведомления) о результатах рассмотрения их обращений в Минобразования </a:t>
            </a:r>
            <a:r>
              <a:rPr lang="ru-RU" dirty="0"/>
              <a:t>Новосибирской области, если указанные письменные ответы не были получены гражданами по независящим от них обстоятельствам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71" y="190542"/>
            <a:ext cx="625477" cy="703975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98396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564" y="777249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Порядок рассмотрения обращений граждан в министерстве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564" y="2237749"/>
            <a:ext cx="10515600" cy="4351338"/>
          </a:xfrm>
        </p:spPr>
        <p:txBody>
          <a:bodyPr/>
          <a:lstStyle/>
          <a:p>
            <a:r>
              <a:rPr lang="ru-RU" b="1" dirty="0"/>
              <a:t>Контроль за своевременным, объективным и полным рассмотрением обращений </a:t>
            </a:r>
            <a:r>
              <a:rPr lang="ru-RU" dirty="0"/>
              <a:t>граждан осуществляют министр и заместители министра. Они подписывают ответы на обращения граждан и принимают решения о снятии их с контроля.</a:t>
            </a:r>
          </a:p>
          <a:p>
            <a:r>
              <a:rPr lang="ru-RU" b="1" dirty="0"/>
              <a:t>Основанием для снятия обращения с контроля является направление письменного ответа гражданину </a:t>
            </a:r>
            <a:r>
              <a:rPr lang="ru-RU" dirty="0"/>
              <a:t>на поставленные в его обращении вопросы. Копия ответа в электронном виде прикрепляется к регистрационной карточке в СЭДД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69" y="295601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4376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93869140"/>
              </p:ext>
            </p:extLst>
          </p:nvPr>
        </p:nvGraphicFramePr>
        <p:xfrm>
          <a:off x="-129959" y="1440496"/>
          <a:ext cx="6385616" cy="539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886747" y="-87178"/>
            <a:ext cx="10515600" cy="1365201"/>
          </a:xfrm>
        </p:spPr>
        <p:txBody>
          <a:bodyPr/>
          <a:lstStyle/>
          <a:p>
            <a:pPr algn="ctr"/>
            <a:r>
              <a:rPr lang="ru-RU" b="1" dirty="0" smtClean="0"/>
              <a:t>Анализ обращений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2928" y="673894"/>
            <a:ext cx="12267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За 9 месяцев 2018 года в Министерство поступило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1735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обращений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из них: </a:t>
            </a:r>
          </a:p>
          <a:p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1683 – письменные обращения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(заявления, жалобы, предложения, запросы)</a:t>
            </a:r>
            <a:endParaRPr lang="ru-RU" sz="2400" dirty="0"/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686881632"/>
              </p:ext>
            </p:extLst>
          </p:nvPr>
        </p:nvGraphicFramePr>
        <p:xfrm>
          <a:off x="5261427" y="1758459"/>
          <a:ext cx="7506405" cy="5802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0" name="Прямая соединительная линия 19"/>
          <p:cNvCxnSpPr/>
          <p:nvPr/>
        </p:nvCxnSpPr>
        <p:spPr>
          <a:xfrm flipV="1">
            <a:off x="246743" y="5500916"/>
            <a:ext cx="4615543" cy="14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39821" y="6357259"/>
            <a:ext cx="4615543" cy="14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54335" y="5529944"/>
            <a:ext cx="0" cy="8309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840850" y="5529944"/>
            <a:ext cx="0" cy="8309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204126" y="5423264"/>
            <a:ext cx="4376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ffectLst/>
                <a:ea typeface="Times New Roman" panose="02020603050405020304" pitchFamily="18" charset="0"/>
              </a:rPr>
              <a:t>Письменные обращения</a:t>
            </a:r>
            <a:endParaRPr lang="ru-RU" sz="20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065740" y="1399635"/>
            <a:ext cx="4376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ffectLst/>
                <a:ea typeface="Times New Roman" panose="02020603050405020304" pitchFamily="18" charset="0"/>
              </a:rPr>
              <a:t>ПИСЬМЕННЫЕ </a:t>
            </a:r>
          </a:p>
          <a:p>
            <a:r>
              <a:rPr lang="ru-RU" sz="2000" dirty="0" smtClean="0">
                <a:effectLst/>
                <a:ea typeface="Times New Roman" panose="02020603050405020304" pitchFamily="18" charset="0"/>
              </a:rPr>
              <a:t>ОБРАЩЕНИЯ</a:t>
            </a:r>
            <a:endParaRPr lang="ru-RU" sz="20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92928" y="1465586"/>
            <a:ext cx="4376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a typeface="Times New Roman" panose="02020603050405020304" pitchFamily="18" charset="0"/>
              </a:rPr>
              <a:t>ВСЕ ОБРАЩЕНИЯ</a:t>
            </a:r>
            <a:endParaRPr lang="ru-RU" sz="20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35" y="143327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2578465" y="143327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525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68157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География и авторы обращений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2409" y="1532334"/>
            <a:ext cx="10332357" cy="30506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За </a:t>
            </a:r>
            <a:r>
              <a:rPr lang="ru-RU" sz="2400" dirty="0"/>
              <a:t>9 месяцев 2018 года </a:t>
            </a:r>
            <a:r>
              <a:rPr lang="ru-RU" sz="2400" b="1" dirty="0"/>
              <a:t>наибольшее количество письменных обращений поступило</a:t>
            </a:r>
            <a:r>
              <a:rPr lang="ru-RU" sz="2400" dirty="0"/>
              <a:t> от </a:t>
            </a:r>
            <a:r>
              <a:rPr lang="ru-RU" sz="2400" dirty="0" smtClean="0"/>
              <a:t>жителей</a:t>
            </a:r>
          </a:p>
          <a:p>
            <a:pPr marL="0" indent="0" algn="just">
              <a:buNone/>
            </a:pPr>
            <a:r>
              <a:rPr lang="ru-RU" sz="2400" b="1" dirty="0" smtClean="0"/>
              <a:t>города</a:t>
            </a:r>
            <a:r>
              <a:rPr lang="ru-RU" sz="2400" dirty="0" smtClean="0"/>
              <a:t> </a:t>
            </a:r>
            <a:r>
              <a:rPr lang="ru-RU" sz="2400" b="1" dirty="0"/>
              <a:t>Новосибирска</a:t>
            </a:r>
            <a:r>
              <a:rPr lang="ru-RU" sz="2400" dirty="0"/>
              <a:t> – 925 обращений</a:t>
            </a:r>
            <a:r>
              <a:rPr lang="ru-RU" sz="2400" b="1" dirty="0"/>
              <a:t> (72,3% </a:t>
            </a:r>
            <a:r>
              <a:rPr lang="ru-RU" sz="2400" dirty="0"/>
              <a:t>от общего количества обращений),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b="1" dirty="0" smtClean="0"/>
              <a:t>Новосибирского </a:t>
            </a:r>
            <a:r>
              <a:rPr lang="ru-RU" sz="2400" b="1" dirty="0"/>
              <a:t>района </a:t>
            </a:r>
            <a:r>
              <a:rPr lang="ru-RU" sz="2400" dirty="0"/>
              <a:t>– 76 обращений</a:t>
            </a:r>
            <a:r>
              <a:rPr lang="ru-RU" sz="2400" b="1" dirty="0"/>
              <a:t> (5,9%</a:t>
            </a:r>
            <a:r>
              <a:rPr lang="ru-RU" sz="2400" dirty="0"/>
              <a:t>),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b="1" dirty="0" smtClean="0"/>
              <a:t>города</a:t>
            </a:r>
            <a:r>
              <a:rPr lang="ru-RU" sz="2400" dirty="0" smtClean="0"/>
              <a:t> </a:t>
            </a:r>
            <a:r>
              <a:rPr lang="ru-RU" sz="2400" b="1" dirty="0"/>
              <a:t>Бердска</a:t>
            </a:r>
            <a:r>
              <a:rPr lang="ru-RU" sz="2400" dirty="0"/>
              <a:t> – 37 обращений</a:t>
            </a:r>
            <a:r>
              <a:rPr lang="ru-RU" sz="2400" b="1" dirty="0"/>
              <a:t> (2,9</a:t>
            </a:r>
            <a:r>
              <a:rPr lang="ru-RU" sz="2400" b="1" dirty="0" smtClean="0"/>
              <a:t>%</a:t>
            </a:r>
            <a:r>
              <a:rPr lang="ru-RU" sz="2400" dirty="0" smtClean="0"/>
              <a:t>).</a:t>
            </a:r>
            <a:r>
              <a:rPr lang="ru-RU" sz="2400" dirty="0" smtClean="0">
                <a:effectLst/>
                <a:ea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endParaRPr lang="ru-RU" sz="2400" dirty="0"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effectLst/>
                <a:ea typeface="Times New Roman" panose="02020603050405020304" pitchFamily="18" charset="0"/>
              </a:rPr>
              <a:t>Авторами обращений </a:t>
            </a:r>
            <a:r>
              <a:rPr lang="ru-RU" sz="2400" dirty="0" smtClean="0">
                <a:effectLst/>
                <a:ea typeface="Times New Roman" panose="02020603050405020304" pitchFamily="18" charset="0"/>
              </a:rPr>
              <a:t>в большинстве своем являются </a:t>
            </a:r>
            <a:r>
              <a:rPr lang="ru-RU" sz="2400" b="1" dirty="0" smtClean="0">
                <a:effectLst/>
                <a:ea typeface="Times New Roman" panose="02020603050405020304" pitchFamily="18" charset="0"/>
              </a:rPr>
              <a:t>граждане</a:t>
            </a:r>
            <a:r>
              <a:rPr lang="ru-RU" sz="2400" dirty="0" smtClean="0">
                <a:effectLst/>
                <a:ea typeface="Times New Roman" panose="02020603050405020304" pitchFamily="18" charset="0"/>
              </a:rPr>
              <a:t>, </a:t>
            </a:r>
          </a:p>
          <a:p>
            <a:pPr marL="0" indent="0" algn="just">
              <a:buNone/>
            </a:pPr>
            <a:r>
              <a:rPr lang="ru-RU" sz="2400" dirty="0" smtClean="0">
                <a:effectLst/>
                <a:ea typeface="Times New Roman" panose="02020603050405020304" pitchFamily="18" charset="0"/>
              </a:rPr>
              <a:t>более 100 обращений зарегистрировано от </a:t>
            </a:r>
            <a:r>
              <a:rPr lang="ru-RU" sz="2400" b="1" dirty="0" smtClean="0">
                <a:effectLst/>
                <a:ea typeface="Times New Roman" panose="02020603050405020304" pitchFamily="18" charset="0"/>
              </a:rPr>
              <a:t>коллектива граждан </a:t>
            </a:r>
            <a:r>
              <a:rPr lang="ru-RU" sz="2400" dirty="0" smtClean="0">
                <a:effectLst/>
                <a:ea typeface="Times New Roman" panose="02020603050405020304" pitchFamily="18" charset="0"/>
              </a:rPr>
              <a:t>и </a:t>
            </a:r>
          </a:p>
          <a:p>
            <a:pPr marL="0" indent="0" algn="just">
              <a:buNone/>
            </a:pPr>
            <a:r>
              <a:rPr lang="ru-RU" sz="2400" dirty="0" smtClean="0">
                <a:effectLst/>
                <a:ea typeface="Times New Roman" panose="02020603050405020304" pitchFamily="18" charset="0"/>
              </a:rPr>
              <a:t>свыше 20 от </a:t>
            </a:r>
            <a:r>
              <a:rPr lang="ru-RU" sz="2400" b="1" dirty="0" smtClean="0">
                <a:effectLst/>
                <a:ea typeface="Times New Roman" panose="02020603050405020304" pitchFamily="18" charset="0"/>
              </a:rPr>
              <a:t>юридических лиц </a:t>
            </a:r>
            <a:r>
              <a:rPr lang="ru-RU" sz="2400" dirty="0" smtClean="0">
                <a:effectLst/>
                <a:ea typeface="Times New Roman" panose="02020603050405020304" pitchFamily="18" charset="0"/>
              </a:rPr>
              <a:t>(преимущественно рекламного характера),</a:t>
            </a:r>
          </a:p>
          <a:p>
            <a:pPr marL="0" indent="0" algn="just">
              <a:buNone/>
            </a:pPr>
            <a:r>
              <a:rPr lang="ru-RU" sz="2400" b="1" dirty="0">
                <a:ea typeface="Times New Roman" panose="02020603050405020304" pitchFamily="18" charset="0"/>
              </a:rPr>
              <a:t>о</a:t>
            </a:r>
            <a:r>
              <a:rPr lang="ru-RU" sz="2400" b="1" dirty="0" smtClean="0">
                <a:effectLst/>
                <a:ea typeface="Times New Roman" panose="02020603050405020304" pitchFamily="18" charset="0"/>
              </a:rPr>
              <a:t>т общественных объединений </a:t>
            </a:r>
            <a:r>
              <a:rPr lang="ru-RU" sz="2400" dirty="0" smtClean="0">
                <a:effectLst/>
                <a:ea typeface="Times New Roman" panose="02020603050405020304" pitchFamily="18" charset="0"/>
              </a:rPr>
              <a:t>обращений не зарегистрировано или написаны от лица граждан.</a:t>
            </a:r>
            <a:endParaRPr lang="ru-RU" sz="24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50" y="319332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58327" y="319332"/>
            <a:ext cx="7128792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МИНИСТЕРСТВО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ОБРАЗОВАНИЯ НОВОСИБИРСКОЙ </a:t>
            </a:r>
            <a:r>
              <a:rPr lang="ru-RU" sz="1200" dirty="0">
                <a:solidFill>
                  <a:srgbClr val="002060"/>
                </a:solidFill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73083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1099</Words>
  <Application>Microsoft Office PowerPoint</Application>
  <PresentationFormat>Широкоэкранный</PresentationFormat>
  <Paragraphs>88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Franklin Gothic Book</vt:lpstr>
      <vt:lpstr>Tahoma</vt:lpstr>
      <vt:lpstr>Times New Roman</vt:lpstr>
      <vt:lpstr>Тема Office</vt:lpstr>
      <vt:lpstr>Заседание общественного совета при министерстве образования Новосибирской области  30.10.2018 Об организации работы по рассмотрению обращений граждан, организаций и общественных объединений, поступивших в министерство образования Новосибирской области в 2018 году  </vt:lpstr>
      <vt:lpstr>Нормативная база</vt:lpstr>
      <vt:lpstr>Состав информации на официальном сайте Министерства в сети «Интернет» </vt:lpstr>
      <vt:lpstr>Иные возможности подачи гражданами обращений в министерстве помимо письменных и электронных обращений </vt:lpstr>
      <vt:lpstr>Порядок рассмотрения обращений граждан в министерстве</vt:lpstr>
      <vt:lpstr>Порядок рассмотрения обращений граждан в министерстве</vt:lpstr>
      <vt:lpstr>Порядок рассмотрения обращений граждан в министерстве</vt:lpstr>
      <vt:lpstr>Анализ обращений</vt:lpstr>
      <vt:lpstr>География и авторы обращений </vt:lpstr>
      <vt:lpstr>Распределение обращений по направлениям деятельности министерства</vt:lpstr>
      <vt:lpstr>Презентация PowerPoint</vt:lpstr>
      <vt:lpstr>Управленческие решения по результатам рассмотрения обращений граждан </vt:lpstr>
      <vt:lpstr>Проблемы при рассмотрении обращений</vt:lpstr>
      <vt:lpstr>Об организации работы по рассмотрению обращений граждан, организаций и общественных объединений, поступивших в министерство образования Новосибирской области в 2018 году 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организации работы по рассмотрению обращений граждан, организаций и общественных объединений, поступивших в министерство образования Новосибирской области в 2018 году</dc:title>
  <dc:creator>Папа</dc:creator>
  <cp:lastModifiedBy>Тарасик Татьяна Михайловна</cp:lastModifiedBy>
  <cp:revision>27</cp:revision>
  <dcterms:created xsi:type="dcterms:W3CDTF">2018-10-25T01:43:37Z</dcterms:created>
  <dcterms:modified xsi:type="dcterms:W3CDTF">2019-02-04T07:45:03Z</dcterms:modified>
</cp:coreProperties>
</file>