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0"/>
  </p:notesMasterIdLst>
  <p:handoutMasterIdLst>
    <p:handoutMasterId r:id="rId21"/>
  </p:handoutMasterIdLst>
  <p:sldIdLst>
    <p:sldId id="270" r:id="rId2"/>
    <p:sldId id="286" r:id="rId3"/>
    <p:sldId id="261" r:id="rId4"/>
    <p:sldId id="264" r:id="rId5"/>
    <p:sldId id="332" r:id="rId6"/>
    <p:sldId id="313" r:id="rId7"/>
    <p:sldId id="337" r:id="rId8"/>
    <p:sldId id="335" r:id="rId9"/>
    <p:sldId id="311" r:id="rId10"/>
    <p:sldId id="295" r:id="rId11"/>
    <p:sldId id="317" r:id="rId12"/>
    <p:sldId id="309" r:id="rId13"/>
    <p:sldId id="297" r:id="rId14"/>
    <p:sldId id="308" r:id="rId15"/>
    <p:sldId id="322" r:id="rId16"/>
    <p:sldId id="323" r:id="rId17"/>
    <p:sldId id="315" r:id="rId18"/>
    <p:sldId id="336" r:id="rId19"/>
  </p:sldIdLst>
  <p:sldSz cx="9144000" cy="5143500" type="screen16x9"/>
  <p:notesSz cx="6797675" cy="9926638"/>
  <p:embeddedFontLst>
    <p:embeddedFont>
      <p:font typeface="Source Sans Pro" panose="020B0604020202020204" charset="0"/>
      <p:regular r:id="rId22"/>
      <p:bold r:id="rId23"/>
      <p:italic r:id="rId24"/>
      <p:boldItalic r:id="rId25"/>
    </p:embeddedFont>
    <p:embeddedFont>
      <p:font typeface="Montserrat" panose="020B0604020202020204" charset="-52"/>
      <p:regular r:id="rId26"/>
      <p:bold r:id="rId27"/>
      <p:italic r:id="rId28"/>
      <p:boldItalic r:id="rId29"/>
    </p:embeddedFont>
    <p:embeddedFont>
      <p:font typeface="Tahoma" panose="020B0604030504040204" pitchFamily="3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2F6"/>
    <a:srgbClr val="DBC5ED"/>
    <a:srgbClr val="AC7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B6E79F-2134-44DF-8EC1-E3B44DA76A8D}">
  <a:tblStyle styleId="{97B6E79F-2134-44DF-8EC1-E3B44DA76A8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88F67-F618-404F-882C-411960202B69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302D0-D7DD-487F-B6E6-8251915673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136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d75ccf_02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8730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3848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9619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622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5280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103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6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4825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d75ccf_02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5800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c89b53d510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c89b53d510_0_17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13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p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ru-RU" sz="11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1696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7375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ed75ccf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6110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ed75ccf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444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"/>
              <a:buNone/>
            </a:pPr>
            <a:endParaRPr sz="1200" b="1" i="0" u="none" strike="noStrike" cap="none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9883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" name="Google Shape;26;p5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" name="Google Shape;39;p7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10102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342655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3"/>
          </p:nvPr>
        </p:nvSpPr>
        <p:spPr>
          <a:xfrm>
            <a:off x="58429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1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6ECEB09D731F6B34C0670C3A980BA991029814A7FB71C7A93CE19E74E1A16658BECE6CBB6177C82C6133FFA4490790A89A09914E51945ABBKEq0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>
            <a:spLocks noGrp="1"/>
          </p:cNvSpPr>
          <p:nvPr>
            <p:ph type="ctrTitle" idx="4294967295"/>
          </p:nvPr>
        </p:nvSpPr>
        <p:spPr>
          <a:xfrm>
            <a:off x="939867" y="1065581"/>
            <a:ext cx="7300599" cy="19689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Arial" panose="020B0604020202020204" pitchFamily="34" charset="0"/>
              </a:rPr>
              <a:t>Личная заинтересованность, </a:t>
            </a:r>
            <a: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конфликт </a:t>
            </a:r>
            <a:r>
              <a:rPr lang="ru-RU" sz="2800" dirty="0">
                <a:latin typeface="Times New Roman" panose="02020603050405020304" pitchFamily="18" charset="0"/>
                <a:ea typeface="Arial" panose="020B0604020202020204" pitchFamily="34" charset="0"/>
              </a:rPr>
              <a:t>интересов в организациях, подведомственных министерству образования Новосибирской области 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202" name="Google Shape;202;p27"/>
          <p:cNvSpPr txBox="1">
            <a:spLocks noGrp="1"/>
          </p:cNvSpPr>
          <p:nvPr>
            <p:ph type="subTitle" idx="4294967295"/>
          </p:nvPr>
        </p:nvSpPr>
        <p:spPr>
          <a:xfrm>
            <a:off x="1320569" y="3189202"/>
            <a:ext cx="6755439" cy="11214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Долгих Елена Владимировна, 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советник отдела по профилактике коррупционных и иных правонарушений 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администрации Губернатора Новосибирской области и Правительства Новосибирской области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238 64 82, </a:t>
            </a:r>
            <a:r>
              <a:rPr lang="en-US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deva@nso.ru</a:t>
            </a:r>
            <a:endParaRPr lang="ru-RU" sz="1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314" y="3498617"/>
            <a:ext cx="907030" cy="86652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6" y="-144393"/>
            <a:ext cx="1968977" cy="1073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257830" y="519731"/>
            <a:ext cx="9183756" cy="5997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Полномочия и функции, при осуществлении которых возникновение конфликта интересов является наиболее вероятным 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(высокие коррупционные риски)</a:t>
            </a:r>
            <a:endParaRPr sz="2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774406" y="1146366"/>
            <a:ext cx="2366254" cy="29422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Кадровые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функций управления </a:t>
            </a: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отношении самого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себя, </a:t>
            </a:r>
          </a:p>
          <a:p>
            <a:pPr mar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отношении подчиненных лиц:</a:t>
            </a: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азначение на должность;</a:t>
            </a: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частие в проведении аттестации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квалификационных экзаменов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конкурсов на замещение вакантных должностей;</a:t>
            </a: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аграждения; </a:t>
            </a:r>
          </a:p>
          <a:p>
            <a:pPr marL="17145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привлечения к ответственности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2"/>
          </p:nvPr>
        </p:nvSpPr>
        <p:spPr>
          <a:xfrm>
            <a:off x="2935357" y="1146367"/>
            <a:ext cx="2386366" cy="28695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Финансовые</a:t>
            </a:r>
          </a:p>
          <a:p>
            <a:pPr marL="0" lvl="0" indent="0"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Распределение бюджетных</a:t>
            </a:r>
          </a:p>
          <a:p>
            <a:pPr marL="0" lv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ассигнований, субсидий, межбюджетных трансфертов, а также ограниченных ресурсов (квот, земельных участков);</a:t>
            </a:r>
          </a:p>
          <a:p>
            <a:pPr marL="171450" lvl="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Осуществление 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закупок</a:t>
            </a:r>
          </a:p>
          <a:p>
            <a:pPr marL="0" lv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товаров, работ, услуг для обеспечения государственных, муниципальных слуг</a:t>
            </a:r>
          </a:p>
          <a:p>
            <a:pPr marL="0" lv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3"/>
          </p:nvPr>
        </p:nvSpPr>
        <p:spPr>
          <a:xfrm>
            <a:off x="5117202" y="1152553"/>
            <a:ext cx="3364190" cy="3325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Контрольно-надзорные и иные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None/>
            </a:pP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Осуществление контроля и надзора за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исполнением законодательства (ревизии, проверки);</a:t>
            </a:r>
          </a:p>
          <a:p>
            <a:pPr marL="171450" lvl="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Предоставление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государственных,</a:t>
            </a:r>
          </a:p>
          <a:p>
            <a:pPr marL="0" lv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муниципальных услуг;</a:t>
            </a:r>
          </a:p>
          <a:p>
            <a:pPr marL="171450" lvl="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Управление государственным, </a:t>
            </a:r>
          </a:p>
          <a:p>
            <a:pPr marL="0" lv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муниципальным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имуществом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(осуществление аренды, безвозмездного пользования и приватизации этих объектов, включая объекты жилищного фонда, земельные участки и другие объекты недвижимости, находящиеся в государственной собственности), хранение, распределение материально-технических ресурсов;</a:t>
            </a:r>
          </a:p>
          <a:p>
            <a:pPr marL="171450" lvl="0" indent="-171450">
              <a:spcBef>
                <a:spcPts val="0"/>
              </a:spcBef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Проведение экспертизы, выдача </a:t>
            </a:r>
          </a:p>
          <a:p>
            <a:pPr marL="0" lv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заключения</a:t>
            </a:r>
          </a:p>
          <a:p>
            <a:pPr marL="171450" lvl="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ru-RU"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ru-RU" sz="800" b="1" dirty="0" smtClean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8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754442" y="1337339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219786" y="1337339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8110668" y="1337339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5202" y="4696111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buClr>
                <a:srgbClr val="7030A0"/>
              </a:buClr>
              <a:buSzPts val="1400"/>
            </a:pPr>
            <a:r>
              <a:rPr lang="ru-RU" sz="12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Особое </a:t>
            </a:r>
            <a:r>
              <a:rPr lang="ru-RU" sz="12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внимание профилактике коррупции в отношении лиц, осуществляющих данные функции</a:t>
            </a:r>
          </a:p>
          <a:p>
            <a:pPr marL="114300">
              <a:buClr>
                <a:srgbClr val="7030A0"/>
              </a:buClr>
              <a:buSzPts val="1400"/>
            </a:pPr>
            <a:endParaRPr lang="ru-RU" sz="12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67910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10200" y="468415"/>
            <a:ext cx="8260968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Декларирование конфликта интересов, 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помимо ситуативного при возникновении личной заинтересованности</a:t>
            </a:r>
            <a:endParaRPr sz="2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1210035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BEF2"/>
                </a:solidFill>
              </a:rPr>
              <a:t>…</a:t>
            </a:r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2"/>
          </p:nvPr>
        </p:nvSpPr>
        <p:spPr>
          <a:xfrm>
            <a:off x="342655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 smtClean="0"/>
              <a:t>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2020" y="1190373"/>
            <a:ext cx="4622990" cy="145086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руководителям органов государственной власти Новосибирской области </a:t>
            </a:r>
          </a:p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рекомендовано обеспечить установление локальными правовыми актами подведомственных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им организаций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, выполняющих функции государственных (муниципальных) заказчиков: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87316" y="2548482"/>
            <a:ext cx="5571127" cy="92904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обязанности декларирования в письменной форме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НАЛИЧИЯ (ОТСУТСТВИЯ) </a:t>
            </a: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личной заинтересованности, </a:t>
            </a:r>
          </a:p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которая приводит или может привести к конфликту интересов: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975889" y="3432351"/>
            <a:ext cx="3995178" cy="9471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граждан, принимаемых на работу в учреждение на должность, входящую в перечень должностей, связанных с высоким коррупционным риском – при приеме на работу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140684" y="3432351"/>
            <a:ext cx="3826057" cy="9471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  <a:defRPr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работников учреждения, должности которых входят в перечень должностей, связанных с высоким коррупционным риском – ежегодно, в установленные учреждением срок</a:t>
            </a:r>
          </a:p>
        </p:txBody>
      </p:sp>
      <p:pic>
        <p:nvPicPr>
          <p:cNvPr id="19" name="Google Shape;91;p15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4958" y="1287810"/>
            <a:ext cx="1459042" cy="9290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5775" y="4632427"/>
            <a:ext cx="91253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Протокол заседания 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комиссии по координации </a:t>
            </a:r>
            <a:r>
              <a:rPr lang="ru-RU" sz="1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29.06.2020 № 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3,</a:t>
            </a:r>
          </a:p>
          <a:p>
            <a:r>
              <a:rPr lang="ru-RU" sz="1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рименяется в отношении лиц, замещающих должности с высокими коррупционными рисками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2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291781" y="2331840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5337494" y="3242269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3120979" y="3256667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17" y="-132619"/>
            <a:ext cx="1467728" cy="80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04144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Дополнительная мера для предотвращения конфликта интересов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32870" y="1544746"/>
            <a:ext cx="7429953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lvl="0" algn="just" eaLnBrk="0" fontAlgn="base" hangingPunct="0">
              <a:spcAft>
                <a:spcPts val="400"/>
              </a:spcAft>
            </a:pP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Дополнительный контроль за реализацией лицом мер по предотвращению конфликта интересов – в дополнение к принятым лицом или рекомендованным к принятию им основным мерам, которых недостаточно для предотвращения конфликта интересов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3566" y="2683767"/>
            <a:ext cx="3584932" cy="172379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Лицо направляет представителю нанимателя (работодателю) информацию: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1) о мерах по предотвращению конфликта интересов, из числа рекомендованных к применению, а также принимаемых им самостоятельно;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2) в письменном виде;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3) с определенной рекомендованной периодичностью (например, ежеквартально, каждое полугодие)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62422" y="2683767"/>
            <a:ext cx="3767013" cy="13068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Представитель нанимателя (работодатель) или иное должностное лицо по поручению представителя нанимателя (работодателя) осуществляет: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 рассмотрение этой информации;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контроль мер по предотвращению конфликта интересов, из числа рекомендованных к применению, а также принимаемых им самостоятельно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298" y="4685226"/>
            <a:ext cx="8386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Рекомендована к применению  Минтруда РФ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2462161" y="2381375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464930" y="2371769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>
          <a:xfrm>
            <a:off x="8578980" y="4466817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" y="-77106"/>
            <a:ext cx="1643288" cy="89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755374" y="308807"/>
            <a:ext cx="7566991" cy="172634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Инструменты для выявления личной </a:t>
            </a: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заинтересованности. </a:t>
            </a: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рганизационное управление </a:t>
            </a: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коррупционными 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рисками.</a:t>
            </a:r>
            <a:b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653896" y="1171981"/>
            <a:ext cx="2363657" cy="28554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ru-RU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нализ сведений, содержащихся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личных делах </a:t>
            </a:r>
          </a:p>
          <a:p>
            <a:pPr marL="0" indent="0">
              <a:buNone/>
            </a:pPr>
            <a:r>
              <a:rPr lang="ru-RU" sz="10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000" b="1" dirty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части информации о родственниках и свойственниках в целях выявления возможного конфликта </a:t>
            </a:r>
            <a:r>
              <a:rPr lang="ru-RU" sz="10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интересов, анализ справок о доходах руководителей учреждений</a:t>
            </a:r>
            <a:endParaRPr lang="ru-RU" sz="1000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10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just">
              <a:buNone/>
            </a:pPr>
            <a:endParaRPr lang="ru-RU" sz="1000" b="1" dirty="0" smtClean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u-RU" sz="1000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2"/>
          </p:nvPr>
        </p:nvSpPr>
        <p:spPr>
          <a:xfrm>
            <a:off x="5079080" y="1179101"/>
            <a:ext cx="2555475" cy="3037211"/>
          </a:xfrm>
          <a:prstGeom prst="rect">
            <a:avLst/>
          </a:prstGeom>
          <a:ln w="3175"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Запрос сведений </a:t>
            </a:r>
            <a:r>
              <a:rPr lang="ru-RU" sz="1000" b="1" dirty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государственных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b="1" dirty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иных базах данных, межведомственное </a:t>
            </a:r>
            <a:r>
              <a:rPr lang="ru-RU" sz="10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взаимодействие,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Сопоставление</a:t>
            </a:r>
            <a:endParaRPr lang="ru-RU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ru-RU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3"/>
          </p:nvPr>
        </p:nvSpPr>
        <p:spPr>
          <a:xfrm>
            <a:off x="42046" y="4656975"/>
            <a:ext cx="8425332" cy="561744"/>
          </a:xfrm>
          <a:prstGeom prst="rect">
            <a:avLst/>
          </a:prstGeom>
          <a:ln w="3175"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sz="1000" b="1" dirty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Помимо декларирования – самостоятельного уведомления о личной заинтересованности, система управления коррупционными рисками эффективна в сочетании с организационными мерами.</a:t>
            </a:r>
            <a:endParaRPr sz="1000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/>
          <a:srcRect l="40769" t="23098" r="40644" b="70004"/>
          <a:stretch/>
        </p:blipFill>
        <p:spPr>
          <a:xfrm>
            <a:off x="5259031" y="2491358"/>
            <a:ext cx="1471612" cy="307182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19881" t="9251" r="65783" b="85086"/>
          <a:stretch/>
        </p:blipFill>
        <p:spPr>
          <a:xfrm>
            <a:off x="6900111" y="2481437"/>
            <a:ext cx="1422253" cy="316056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/>
          <a:srcRect l="45238" t="19243" r="44956" b="61226"/>
          <a:stretch/>
        </p:blipFill>
        <p:spPr>
          <a:xfrm>
            <a:off x="5254814" y="2950176"/>
            <a:ext cx="656753" cy="735806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7251" y="1311214"/>
            <a:ext cx="1993833" cy="2969953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7944" y="2496969"/>
            <a:ext cx="2062066" cy="229178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6498" y="1830020"/>
            <a:ext cx="1577345" cy="3228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Google Shape;151;p21"/>
          <p:cNvSpPr txBox="1">
            <a:spLocks/>
          </p:cNvSpPr>
          <p:nvPr/>
        </p:nvSpPr>
        <p:spPr>
          <a:xfrm>
            <a:off x="5989172" y="2697706"/>
            <a:ext cx="2298600" cy="2855400"/>
          </a:xfrm>
          <a:prstGeom prst="rect">
            <a:avLst/>
          </a:prstGeom>
          <a:noFill/>
          <a:ln w="3175"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ru-RU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Сообщения о возможных коррупционных проявлениях </a:t>
            </a:r>
            <a:r>
              <a:rPr lang="ru-RU" sz="8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(обращения граждан и организаций, сведения в средствах массовой информации)  </a:t>
            </a:r>
            <a:endParaRPr lang="ru-RU" sz="800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829" y="3754080"/>
            <a:ext cx="1532371" cy="6732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722" y="3397561"/>
            <a:ext cx="1469728" cy="356519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940478" y="3440153"/>
            <a:ext cx="1098716" cy="9589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Унифицированная форма №</a:t>
            </a:r>
            <a:r>
              <a:rPr lang="en-US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Т-2, </a:t>
            </a:r>
            <a:r>
              <a:rPr lang="ru-RU" sz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утверждена </a:t>
            </a:r>
            <a:r>
              <a:rPr lang="ru-RU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постановлением</a:t>
            </a:r>
            <a:endParaRPr lang="ru-RU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Госкомстата России</a:t>
            </a:r>
          </a:p>
          <a:p>
            <a:r>
              <a:rPr lang="ru-RU" sz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05.01.2004 </a:t>
            </a:r>
            <a:r>
              <a:rPr lang="ru-RU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</a:t>
            </a:r>
            <a:r>
              <a:rPr lang="ru-RU" sz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  <a:p>
            <a:endParaRPr lang="ru-RU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Google Shape;151;p21"/>
          <p:cNvSpPr txBox="1">
            <a:spLocks/>
          </p:cNvSpPr>
          <p:nvPr/>
        </p:nvSpPr>
        <p:spPr>
          <a:xfrm>
            <a:off x="171301" y="4110599"/>
            <a:ext cx="1734585" cy="6925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ru-RU" sz="800" b="1" dirty="0" smtClean="0">
                <a:solidFill>
                  <a:srgbClr val="00244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Дополнительные сведения –с применением положений законодательства о персональных данных</a:t>
            </a:r>
            <a:endParaRPr lang="ru-RU" sz="800" b="1" dirty="0">
              <a:solidFill>
                <a:srgbClr val="00244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708425" y="372942"/>
            <a:ext cx="6886875" cy="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Запрет на дарение и получение подарков 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связи с исполнением должностных обязанностей</a:t>
            </a:r>
            <a:endParaRPr sz="2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4152847" y="1277702"/>
            <a:ext cx="3926343" cy="31251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Нарушение 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запрета</a:t>
            </a:r>
          </a:p>
          <a:p>
            <a:pPr marL="0" indent="0">
              <a:buNone/>
            </a:pP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создает условия для конфликта интересов, ставит под сомнение объективность принимаемых решений, влечет ответственность, предусмотренную законодательством (письмо </a:t>
            </a:r>
            <a:r>
              <a:rPr lang="ru-RU" sz="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Минтруда РФ </a:t>
            </a: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26.11.2018 № 18-01/10/В-9380) </a:t>
            </a:r>
          </a:p>
          <a:p>
            <a:pPr marL="0" indent="0">
              <a:buNone/>
            </a:pP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Влечет применение ответственности:</a:t>
            </a:r>
            <a:endParaRPr lang="ru-RU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53991" y="1256374"/>
            <a:ext cx="36538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buClr>
                <a:schemeClr val="lt1"/>
              </a:buClr>
              <a:buSzPts val="1400"/>
            </a:pP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13" name="Google Shape;149;p21"/>
          <p:cNvSpPr txBox="1">
            <a:spLocks noGrp="1"/>
          </p:cNvSpPr>
          <p:nvPr>
            <p:ph type="body" idx="1"/>
          </p:nvPr>
        </p:nvSpPr>
        <p:spPr>
          <a:xfrm>
            <a:off x="642810" y="1312453"/>
            <a:ext cx="3565502" cy="30556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кого распространяется: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Исключение:</a:t>
            </a:r>
          </a:p>
          <a:p>
            <a:pPr marL="0" indent="0">
              <a:buNone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u-RU" sz="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u-RU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08312" y="2516333"/>
            <a:ext cx="1473111" cy="7233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дисциплинарной ответственности </a:t>
            </a:r>
            <a:r>
              <a:rPr lang="ru-RU" sz="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(замечание, выговор, увольнение</a:t>
            </a: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)</a:t>
            </a:r>
            <a:endParaRPr lang="ru-RU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  <a:hlinkClick r:id="rId3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5651" y="2526636"/>
            <a:ext cx="2356267" cy="7130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уголовной ответственности </a:t>
            </a:r>
            <a:r>
              <a:rPr lang="ru-RU" sz="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за получение взятки при наличии в </a:t>
            </a: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деянии </a:t>
            </a:r>
            <a:r>
              <a:rPr lang="ru-RU" sz="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состава </a:t>
            </a:r>
            <a:r>
              <a:rPr lang="ru-RU" sz="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преступления</a:t>
            </a:r>
          </a:p>
          <a:p>
            <a:pPr marL="0" indent="0">
              <a:buNone/>
            </a:pPr>
            <a:endParaRPr lang="ru-RU" sz="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301637" y="2405345"/>
            <a:ext cx="484632" cy="405230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718349" y="2405345"/>
            <a:ext cx="484632" cy="405230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43380" y="1674511"/>
            <a:ext cx="3213569" cy="3221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00BEF2"/>
              </a:buClr>
              <a:buSzPts val="1800"/>
            </a:pPr>
            <a:r>
              <a:rPr lang="ru-RU" sz="12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замещающих государственные и муниципальные должности;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40515" y="2022647"/>
            <a:ext cx="3213569" cy="3221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государственных и муниципальных служащих;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30167" y="2390248"/>
            <a:ext cx="3223917" cy="6793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 учреждений и организаций, оказывающих образовательные, медицинские, социальные услуги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56469" y="3463216"/>
            <a:ext cx="3308402" cy="85058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получение «обычных подарков» (что 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«обычно» </a:t>
            </a: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дарят учителям и врачам: цветы, конфеты, канцелярские принадлежности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в связи с протокольными мероприятиями 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67258" y="4348551"/>
            <a:ext cx="3286825" cy="3740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стоимостью менее 3000 рублей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4208312" y="3310606"/>
            <a:ext cx="45719" cy="45719"/>
          </a:xfrm>
          <a:prstGeom prst="star5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196097" y="3252311"/>
            <a:ext cx="41503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Для квалификации состава получения взятки (принятие должностным лицом денег, услуг имущественного характера и т.п. за совершение действий (бездействие),</a:t>
            </a:r>
          </a:p>
          <a:p>
            <a:pPr lvl="0"/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устанавливается наличие у лица полномочий представителя власти, организационно-распорядительных либо административно-хозяйственных функций; возмездный характер, так как от взяткополучателя ожидается соответствующее поведение</a:t>
            </a:r>
          </a:p>
          <a:p>
            <a:pPr lvl="0"/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 rot="6705070" flipV="1">
            <a:off x="7490460" y="2927765"/>
            <a:ext cx="147321" cy="94782"/>
          </a:xfrm>
          <a:prstGeom prst="star5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787" y="-143493"/>
            <a:ext cx="2001078" cy="1091497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972299" y="4682499"/>
            <a:ext cx="75146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06274"/>
            <a:ext cx="9347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ru-RU" sz="800" b="1" dirty="0">
                <a:solidFill>
                  <a:srgbClr val="25516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Гражданский кодекс Российской Федерации (статья 575</a:t>
            </a:r>
            <a:r>
              <a:rPr lang="ru-RU" sz="800" b="1" dirty="0" smtClean="0">
                <a:solidFill>
                  <a:srgbClr val="25516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pPr marL="0" indent="0">
              <a:buFont typeface="Arial"/>
              <a:buNone/>
            </a:pPr>
            <a:r>
              <a:rPr lang="ru-RU" sz="800" b="1" dirty="0" smtClean="0">
                <a:solidFill>
                  <a:srgbClr val="25516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Типовое </a:t>
            </a:r>
            <a:r>
              <a:rPr lang="ru-RU" sz="800" b="1" dirty="0">
                <a:solidFill>
                  <a:srgbClr val="25516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положение о сообщении отдельными категориями лиц о получении подарка, утвержденное постановлением Правительства Российской Федерации от 09.01.2014 № 10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04731" y="1009717"/>
            <a:ext cx="2403100" cy="6831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Цель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антикоррупционных запретов: </a:t>
            </a:r>
          </a:p>
          <a:p>
            <a:pPr marL="0" indent="0">
              <a:buNone/>
            </a:pP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направлены на предотвращение конфликта интересов</a:t>
            </a:r>
            <a:endParaRPr lang="ru-RU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63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704575" y="717289"/>
            <a:ext cx="7431784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Ответственность руководителя (работников) организаций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5491" y="1401464"/>
            <a:ext cx="7429953" cy="64739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Граждане Российской Федерации, иностранные граждане и лица без гражданства за совершение коррупционных правонарушений несут уголовную, административную, гражданско-правовую и дисциплинарную ответственность в соответствии с законодательством Российской Федерации.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4082" y="2743015"/>
            <a:ext cx="2432455" cy="36221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Расторжение трудового договора</a:t>
            </a:r>
            <a:endParaRPr lang="ru-RU" alt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67281" y="2818693"/>
            <a:ext cx="2368163" cy="36221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Иные дисциплинарные взыскания</a:t>
            </a:r>
            <a:endParaRPr lang="ru-RU" alt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946" y="4632186"/>
            <a:ext cx="9380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ст. </a:t>
            </a:r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 </a:t>
            </a:r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Федерального закона от 25.12.2008 № 273-ФЗ «О противодействии коррупции</a:t>
            </a:r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 </a:t>
            </a:r>
          </a:p>
          <a:p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ч.7.1 ст.81, ст.192-193  Трудового кодекса Российской Федерации</a:t>
            </a:r>
            <a:endParaRPr lang="ru-RU" sz="1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000" dirty="0">
              <a:latin typeface="TimesNewRomanPSM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5491" y="2150923"/>
            <a:ext cx="7429953" cy="49002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Дисциплинарная ответственность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непринятие мер по предотвращению или урегулированию конфликта интересов</a:t>
            </a: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0666" y="3259892"/>
            <a:ext cx="1996030" cy="119741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Руководитель (работник) организации </a:t>
            </a:r>
            <a:r>
              <a:rPr lang="ru-RU" alt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не принял мер по предотвращению или урегулированию конфликта интересов, стороной которого он </a:t>
            </a:r>
            <a:r>
              <a:rPr lang="ru-RU" alt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является, если указанные действия дают основания для утраты доверия</a:t>
            </a:r>
            <a:endParaRPr lang="ru-RU" alt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68487" y="3227475"/>
            <a:ext cx="4187687" cy="122983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целях применения ответственности:</a:t>
            </a:r>
          </a:p>
          <a:p>
            <a:endParaRPr lang="ru-RU" sz="9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азрабатываются 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соответствующие акты </a:t>
            </a:r>
            <a:endParaRPr lang="ru-RU" sz="9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rgbClr val="7030A0"/>
              </a:buClr>
            </a:pP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предусматривающие </a:t>
            </a: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сообщения, форму </a:t>
            </a: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уведомления о личной заинтересованности)</a:t>
            </a:r>
            <a:endParaRPr lang="ru-RU" sz="9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трудовом договоре предусматриваются положения </a:t>
            </a: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</a:t>
            </a:r>
          </a:p>
          <a:p>
            <a:pPr>
              <a:buClr>
                <a:srgbClr val="7030A0"/>
              </a:buClr>
            </a:pP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обязанности 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соблюдения указанных актов</a:t>
            </a: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9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соблюдение сроков, порядка </a:t>
            </a:r>
            <a:r>
              <a:rPr lang="ru-RU" sz="9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привлечения к ответственности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1585546" y="2501900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83262" y="2550185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105674" y="2990579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181" y="-47022"/>
            <a:ext cx="1589893" cy="86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808651" y="648725"/>
            <a:ext cx="7608673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 уволенных в связи с утратой доверия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472100"/>
            <a:ext cx="8507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Ст. 15</a:t>
            </a:r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Федерального закона от 25.12.2008 № 273-ФЗ «О противодействии коррупции», </a:t>
            </a:r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</a:t>
            </a:r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утвержденный </a:t>
            </a:r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постановлением Правительства Российской Федерации от 05.03.2018 № </a:t>
            </a:r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228,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письмо </a:t>
            </a:r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Минтруда РФ от  07.09.2022 № 28-6/ООГ-1214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0737" y="1244037"/>
            <a:ext cx="789456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Какие сведения:</a:t>
            </a:r>
          </a:p>
          <a:p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 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увольнении (о прекращении полномочий) лица в связи с утратой доверия за совершение коррупционного правонарушения, за исключением сведений, составляющих государственную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тайну</a:t>
            </a:r>
          </a:p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отношении кого: </a:t>
            </a:r>
          </a:p>
          <a:p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лиц, замещающих должности руководителей государственных учреждений субъекта Российской Федерации или муниципальных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учреждений, а также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таких учреждений</a:t>
            </a:r>
            <a:endParaRPr lang="ru-RU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Кем и куда направляются: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должностным лицом органа - Первому заместителю руководителя администрации – руководитель департамента организации управления и государственной гражданской службы администрации Губернатора НСО и Правительства НСО</a:t>
            </a:r>
          </a:p>
          <a:p>
            <a:endParaRPr lang="ru-RU" sz="1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 течение какого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срока</a:t>
            </a:r>
            <a:r>
              <a:rPr lang="ru-RU" sz="1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направляются:</a:t>
            </a:r>
            <a:endParaRPr lang="ru-RU" sz="1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рабочих дней со дня принятия акта об увольнении (о прекращении полномочий) в связи с утратой доверия за совершение коррупционного правонарушения </a:t>
            </a:r>
            <a:endParaRPr lang="ru-RU" sz="1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какой срок размещаются: </a:t>
            </a:r>
          </a:p>
          <a:p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пять лет с момента принятия акта, явившегося основанием для включения в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</a:t>
            </a:r>
          </a:p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 </a:t>
            </a:r>
            <a:r>
              <a:rPr lang="ru-RU" sz="10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размещается </a:t>
            </a:r>
            <a:r>
              <a:rPr lang="ru-RU" sz="1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официальном сайте федеральной государственной информационной системы в области государственной службы в информационно-телекоммуникационной сети «Интернет»</a:t>
            </a:r>
          </a:p>
          <a:p>
            <a:endParaRPr lang="ru-RU" sz="1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94" y="-138816"/>
            <a:ext cx="1862959" cy="1016160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2128885" y="1263780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128885" y="1756360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128885" y="2270260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128885" y="2858039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128885" y="3485691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9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Информационные ресурсы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10102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Font typeface="Arial"/>
              <a:buNone/>
            </a:pPr>
            <a:r>
              <a:rPr lang="ru-RU" sz="1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По вопросам урегулирования конфликта </a:t>
            </a: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интересов</a:t>
            </a:r>
          </a:p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Font typeface="Arial"/>
              <a:buNone/>
            </a:pP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ru-RU" sz="1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</a:t>
            </a:r>
            <a:r>
              <a:rPr lang="ru-RU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://www.nso.ru/page/26800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ru-RU" b="1" dirty="0" smtClean="0">
              <a:solidFill>
                <a:srgbClr val="00BEF2"/>
              </a:solidFill>
            </a:endParaRPr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3"/>
          </p:nvPr>
        </p:nvSpPr>
        <p:spPr>
          <a:xfrm>
            <a:off x="5944045" y="1458421"/>
            <a:ext cx="1877782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r>
              <a:rPr lang="ru-RU" sz="1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Телеграмм-канал «Госслужба НСО»</a:t>
            </a:r>
          </a:p>
          <a:p>
            <a:pPr marL="114300" lvl="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endParaRPr lang="ru-RU" sz="14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r>
              <a:rPr lang="en-US" sz="1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</a:t>
            </a:r>
            <a:r>
              <a:rPr lang="en-US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://t.me/gossluzhbanso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Текст 1"/>
          <p:cNvSpPr>
            <a:spLocks noGrp="1"/>
          </p:cNvSpPr>
          <p:nvPr>
            <p:ph type="body" idx="2"/>
          </p:nvPr>
        </p:nvSpPr>
        <p:spPr>
          <a:xfrm>
            <a:off x="3172615" y="1458421"/>
            <a:ext cx="2298600" cy="2855400"/>
          </a:xfrm>
        </p:spPr>
        <p:txBody>
          <a:bodyPr/>
          <a:lstStyle/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r>
              <a:rPr lang="ru-RU" sz="1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вопросам организации антикоррупционной </a:t>
            </a: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работы</a:t>
            </a:r>
          </a:p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endParaRPr lang="ru-RU" sz="1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r>
              <a:rPr lang="ru-RU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</a:t>
            </a:r>
            <a:r>
              <a:rPr lang="ru-RU" sz="1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nso.ru/page/26942</a:t>
            </a:r>
          </a:p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endParaRPr lang="ru-RU" sz="1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lt1"/>
              </a:buClr>
              <a:buSzPts val="1400"/>
              <a:buNone/>
            </a:pPr>
            <a:endParaRPr lang="ru-RU" sz="1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75" y="3135135"/>
            <a:ext cx="1079132" cy="10791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475" y="3138946"/>
            <a:ext cx="1070610" cy="10706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926" y="3138389"/>
            <a:ext cx="1071724" cy="1071724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>
          <a:xfrm>
            <a:off x="8616784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65" y="-28145"/>
            <a:ext cx="1578039" cy="86074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3207" y="4599055"/>
            <a:ext cx="93801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Сайт Правительства Новосибирской области, раздел «Противодействие коррупции»</a:t>
            </a:r>
          </a:p>
        </p:txBody>
      </p:sp>
    </p:spTree>
    <p:extLst>
      <p:ext uri="{BB962C8B-B14F-4D97-AF65-F5344CB8AC3E}">
        <p14:creationId xmlns:p14="http://schemas.microsoft.com/office/powerpoint/2010/main" val="366971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>
            <a:spLocks noGrp="1"/>
          </p:cNvSpPr>
          <p:nvPr>
            <p:ph type="ctrTitle" idx="4294967295"/>
          </p:nvPr>
        </p:nvSpPr>
        <p:spPr>
          <a:xfrm>
            <a:off x="1012754" y="984411"/>
            <a:ext cx="7300599" cy="19689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Arial" panose="020B0604020202020204" pitchFamily="34" charset="0"/>
              </a:rPr>
              <a:t>Личная заинтересованность, </a:t>
            </a:r>
            <a: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конфликт </a:t>
            </a:r>
            <a:r>
              <a:rPr lang="ru-RU" sz="2800" dirty="0">
                <a:latin typeface="Times New Roman" panose="02020603050405020304" pitchFamily="18" charset="0"/>
                <a:ea typeface="Arial" panose="020B0604020202020204" pitchFamily="34" charset="0"/>
              </a:rPr>
              <a:t>интересов в организациях, подведомственных министерству образования Новосибирской области 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202" name="Google Shape;202;p27"/>
          <p:cNvSpPr txBox="1">
            <a:spLocks noGrp="1"/>
          </p:cNvSpPr>
          <p:nvPr>
            <p:ph type="subTitle" idx="4294967295"/>
          </p:nvPr>
        </p:nvSpPr>
        <p:spPr>
          <a:xfrm>
            <a:off x="1320569" y="3189202"/>
            <a:ext cx="6755439" cy="11214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Долгих Елена Владимировна, 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советник отдела по профилактике коррупционных и иных правонарушений 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администрации Губернатора Новосибирской области и Правительства Новосибирской области</a:t>
            </a:r>
          </a:p>
          <a:p>
            <a:pPr marL="0" lvl="0" indent="0" algn="ctr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238 64 82, </a:t>
            </a:r>
            <a:r>
              <a:rPr lang="en-US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deva@nso.ru</a:t>
            </a:r>
            <a:endParaRPr lang="ru-RU" sz="1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314" y="3498617"/>
            <a:ext cx="907030" cy="86652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6" y="-144393"/>
            <a:ext cx="1968977" cy="107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42"/>
          <p:cNvSpPr txBox="1">
            <a:spLocks noGrp="1"/>
          </p:cNvSpPr>
          <p:nvPr>
            <p:ph type="title" idx="4294967295"/>
          </p:nvPr>
        </p:nvSpPr>
        <p:spPr>
          <a:xfrm>
            <a:off x="1189929" y="153304"/>
            <a:ext cx="7306965" cy="111318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сновы профилактики коррупции </a:t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(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 части предотвращения и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урегулирования конфликта интересов) </a:t>
            </a:r>
            <a:endParaRPr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00150" y="1584716"/>
            <a:ext cx="713668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25.12.2008 № 273-ФЗ</a:t>
            </a:r>
          </a:p>
          <a:p>
            <a:pPr algn="just">
              <a:buClr>
                <a:srgbClr val="7030A0"/>
              </a:buClr>
              <a:buSzPct val="150000"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 противодействии коррупции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 </a:t>
            </a:r>
          </a:p>
          <a:p>
            <a:pPr algn="just">
              <a:buClr>
                <a:srgbClr val="7030A0"/>
              </a:buClr>
              <a:buSzPct val="150000"/>
            </a:pP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статья </a:t>
            </a: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13.3: </a:t>
            </a: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организации обязаны разрабатывать и принимать меры по предупреждению коррупции, в том числе по предотвращению и урегулированию конфликта интересов</a:t>
            </a:r>
          </a:p>
          <a:p>
            <a:pPr marL="285750" indent="-285750" algn="just"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</a:pPr>
            <a:endParaRPr lang="ru-RU" dirty="0"/>
          </a:p>
          <a:p>
            <a:pPr algn="just">
              <a:buClr>
                <a:srgbClr val="7030A0"/>
              </a:buClr>
              <a:buSzPct val="150000"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6509" y="3388388"/>
            <a:ext cx="7150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Решения комиссии по координации работы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</a:p>
          <a:p>
            <a:pPr>
              <a:buClr>
                <a:srgbClr val="7030A0"/>
              </a:buClr>
              <a:buSzPct val="200000"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противодействию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коррупции в Новосибирской области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986509" y="2751927"/>
            <a:ext cx="7424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противодействия коррупции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</a:p>
          <a:p>
            <a:pPr>
              <a:buClr>
                <a:srgbClr val="7030A0"/>
              </a:buClr>
              <a:buSzPct val="150000"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Новосибирской области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291"/>
            <a:ext cx="1590033" cy="86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762000" y="550830"/>
            <a:ext cx="8090452" cy="8841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just"/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«Противодействие коррупции </a:t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области» </a:t>
            </a:r>
            <a:endParaRPr sz="2400" dirty="0"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4240030" cy="26889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 </a:t>
            </a: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44491" y="1315445"/>
            <a:ext cx="32481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В целях обеспечения</a:t>
            </a:r>
            <a:r>
              <a:rPr lang="ru-RU" dirty="0" smtClean="0"/>
              <a:t>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соблюдения ограничений, запретов и обязанностей, установленных в целях противодействия коррупции, работниками государственных учреждений Новосибирской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  <a:p>
            <a:pPr algn="just"/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Исполнительными органами Новосибирской области, имеющими подведомственные учреждения и органом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области по профилактике коррупционных и иных правонарушений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осуществляется</a:t>
            </a:r>
          </a:p>
          <a:p>
            <a:pPr algn="just"/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мониторинг </a:t>
            </a:r>
            <a:r>
              <a:rPr lang="ru-RU" sz="1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реализации мер по противодействию коррупции 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государственных учреждениях Новосибирской области и организациях, созданных для выполнения задач, поставленных перед исполнительными органами государственной власти Новосибирской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10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471527"/>
            <a:ext cx="93891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ts val="1800"/>
              <a:defRPr/>
            </a:pPr>
            <a:r>
              <a:rPr lang="ru-RU" sz="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«Противодействие коррупции в Новосибирской области на 2021 - 2024 годы»,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утвержденная </a:t>
            </a:r>
            <a:r>
              <a:rPr lang="ru-RU" sz="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постановлением Губернатора Новосибирской области от 27.09.2021 №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194, пункт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3.13,</a:t>
            </a:r>
            <a:endParaRPr lang="ru-RU" sz="8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SzPts val="1800"/>
              <a:defRPr/>
            </a:pP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</a:t>
            </a:r>
            <a:r>
              <a:rPr lang="ru-RU" sz="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осуществления контроля за соблюдением федерального законодательства и законодательства Новосибирской области о противодействии коррупции в государственных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учреждения, утвержденный постановлением Губернатора Новосибирской области</a:t>
            </a:r>
            <a:r>
              <a:rPr lang="ru-RU" sz="800" dirty="0"/>
              <a:t> </a:t>
            </a:r>
            <a:r>
              <a:rPr lang="ru-RU" sz="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29.03.2018 №</a:t>
            </a:r>
            <a:r>
              <a:rPr lang="en-US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61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пункты </a:t>
            </a:r>
            <a:r>
              <a:rPr lang="ru-RU" sz="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15.1-15.2</a:t>
            </a:r>
            <a:endParaRPr lang="en-US" sz="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SzPts val="1800"/>
              <a:defRPr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SzPts val="1800"/>
              <a:defRPr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>
          <a:xfrm>
            <a:off x="8595300" y="4463912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810"/>
            <a:ext cx="1398104" cy="7626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566" y="1342901"/>
            <a:ext cx="5015949" cy="312101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11" name="Стрелка вниз 10"/>
          <p:cNvSpPr/>
          <p:nvPr/>
        </p:nvSpPr>
        <p:spPr>
          <a:xfrm rot="16200000">
            <a:off x="3613169" y="2895078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977589" y="757528"/>
            <a:ext cx="8166411" cy="113367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14300">
              <a:buClr>
                <a:srgbClr val="7030A0"/>
              </a:buClr>
            </a:pP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Решения комиссии по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координации работы по противодействию коррупции в Новосибирской 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12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Текст 2"/>
          <p:cNvSpPr>
            <a:spLocks noGrp="1"/>
          </p:cNvSpPr>
          <p:nvPr>
            <p:ph type="body" idx="1"/>
          </p:nvPr>
        </p:nvSpPr>
        <p:spPr>
          <a:xfrm>
            <a:off x="599661" y="3991840"/>
            <a:ext cx="8054642" cy="56674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Протоколы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размещаются</a:t>
            </a: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информационно-телекоммуникационной сети «Интернет»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официальном сайте Правительства Новосибирской области  </a:t>
            </a:r>
            <a:r>
              <a:rPr lang="en-US" sz="1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http://www.nso.ru/page/22435</a:t>
            </a: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indent="0">
              <a:buNone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90" y="4576967"/>
            <a:ext cx="89831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800"/>
            </a:pP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Губернатора Новосибирской области от 13.10.2015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228 «Об 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образовании комиссии по координации работы по противодействию коррупции в Новосибирской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</a:t>
            </a:r>
            <a:endParaRPr lang="ru-RU" sz="1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SzPts val="1800"/>
            </a:pP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Решения комиссии по 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координации работы по противодействию коррупции в Новосибирской области</a:t>
            </a:r>
            <a:endParaRPr lang="ru-RU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181" y="3833968"/>
            <a:ext cx="658218" cy="6582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799"/>
            <a:ext cx="1331844" cy="726460"/>
          </a:xfrm>
          <a:prstGeom prst="rect">
            <a:avLst/>
          </a:prstGeom>
        </p:spPr>
      </p:pic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599661" y="1216121"/>
            <a:ext cx="2165771" cy="2895292"/>
          </a:xfrm>
          <a:ln w="12700">
            <a:noFill/>
          </a:ln>
        </p:spPr>
        <p:txBody>
          <a:bodyPr/>
          <a:lstStyle/>
          <a:p>
            <a:pPr marL="0" indent="0">
              <a:spcBef>
                <a:spcPts val="0"/>
              </a:spcBef>
              <a:buClr>
                <a:srgbClr val="7030A0"/>
              </a:buClr>
              <a:buNone/>
            </a:pP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П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остоянно действующий </a:t>
            </a: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координационный орган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при Губернаторе </a:t>
            </a: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</a:b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Новосибирской области, разрабатывающий меры по противодействию коррупции, а также по устранению причин и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условий ее порождающих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/>
            </a:r>
            <a:b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</a:b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114300" indent="0">
              <a:buNone/>
            </a:pP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2765432" y="1147142"/>
            <a:ext cx="5669280" cy="2895292"/>
          </a:xfrm>
        </p:spPr>
        <p:txBody>
          <a:bodyPr/>
          <a:lstStyle/>
          <a:p>
            <a:pPr marL="114300" indent="0">
              <a:buNone/>
            </a:pPr>
            <a:r>
              <a:rPr lang="ru-RU" sz="1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Руководителям исполнительных органов Новосибирской области, обеспечить: 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 подведомственных им организациях разработку и принятие локальных нормативных правовых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актов о конфликте интересов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(протокол от 18.10.2019 № 4);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 исполнительном органе Новосибирской области  разработку и принятие таких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актов для руководителей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подведомственных организаций и контроль исполнения обязанности по уведомлению о личной заинтересованности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(протокол от 22.12.2020 № 5) 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анализ родственных, корпоративных и иных связей </a:t>
            </a: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между государственными гражданскими служащими органов и работниками подведомственных организаций, а также между работниками организаций и организациями-контрагентами в целях выявления возможного конфликта интересов</a:t>
            </a:r>
          </a:p>
          <a:p>
            <a:pPr marL="114300" indent="0">
              <a:buNone/>
            </a:pPr>
            <a:r>
              <a:rPr lang="ru-RU" sz="1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(протокол от 26.12.2022 № 4)</a:t>
            </a: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470751" y="3792567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2181304" y="496322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Личная заинтересованность 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584653" y="1332991"/>
            <a:ext cx="7884751" cy="752743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возможность получения доходов 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buNone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виде денег, иного имущества, в том числе имущественных прав, услуг имущественного характера, результатов выполненных работ или каких-либо выгод (преимуществ):</a:t>
            </a:r>
          </a:p>
          <a:p>
            <a:pPr marL="0" indent="0">
              <a:buNone/>
            </a:pP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896069" y="2099671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2246" y="1130317"/>
            <a:ext cx="7931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buClr>
                <a:schemeClr val="lt1"/>
              </a:buClr>
              <a:buSzPts val="1400"/>
            </a:pPr>
            <a:endParaRPr lang="ru-RU" sz="1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11" y="-118891"/>
            <a:ext cx="1877972" cy="102434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86072" y="2490598"/>
            <a:ext cx="2538288" cy="62341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выгоды получены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самим </a:t>
            </a:r>
            <a:r>
              <a:rPr lang="ru-RU" sz="1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должностным </a:t>
            </a: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лицом</a:t>
            </a:r>
            <a:endParaRPr lang="ru-RU" sz="1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04658" y="2495473"/>
            <a:ext cx="2495177" cy="184039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выгоды получены 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лицами</a:t>
            </a:r>
            <a:r>
              <a:rPr lang="ru-RU" sz="1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состоящими с ним в близком родстве или свойстве (родителями, супругами, детьми, братьями, сестрами, а также братьями, сестрами, родителями, детьми супругов и супругами детей</a:t>
            </a: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54578" y="2479834"/>
            <a:ext cx="2140722" cy="234017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выгоды получены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гражданами </a:t>
            </a:r>
            <a:r>
              <a:rPr lang="ru-RU" sz="1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или организациями, с которыми указанное лицо и (или) лица, состоящие с ним в близком родстве или свойстве, связаны имущественными, корпоративными или иными близкими </a:t>
            </a:r>
            <a:r>
              <a:rPr lang="ru-RU" sz="1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отношениями</a:t>
            </a:r>
            <a:endParaRPr lang="ru-RU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7256843" y="2082262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578479" y="2082414"/>
            <a:ext cx="484632" cy="380163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6261" y="4779558"/>
            <a:ext cx="86439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800"/>
            </a:pP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ст. 10 Федерального закона от 25.12.2008 № 273-ФЗ «О противодействии коррупции» </a:t>
            </a: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4820795" y="1119116"/>
            <a:ext cx="914400" cy="612648"/>
          </a:xfrm>
          <a:prstGeom prst="wedge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839969" y="1143855"/>
            <a:ext cx="81773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800"/>
            </a:pPr>
            <a:r>
              <a:rPr lang="ru-RU" sz="7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Например, право на получение субсидии, льготу</a:t>
            </a:r>
            <a:endParaRPr lang="ru-RU" sz="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6129979" y="1119116"/>
            <a:ext cx="914400" cy="612648"/>
          </a:xfrm>
          <a:prstGeom prst="wedge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26242" y="1085433"/>
            <a:ext cx="101005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800"/>
            </a:pPr>
            <a:r>
              <a:rPr lang="ru-RU" sz="7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Например, оказание государственной муниципальной услуги без права</a:t>
            </a:r>
            <a:endParaRPr lang="ru-RU" sz="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301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Конфликт интересов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768626" y="1367709"/>
            <a:ext cx="7751644" cy="17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ситуация, при которой личная заинтересованность (прямая или косвенная) лица, замещающего должность, замещение которой предусматривает обязанность принимать меры по предотвращению и урегулированию конфликта интересов, влияет или может повлиять на надлежащее, объективное и беспристрастное исполнение им должностных (служебных) обязанностей (осуществление полномочий).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ru-RU" sz="1400" b="1" dirty="0" smtClean="0">
              <a:solidFill>
                <a:schemeClr val="tx1"/>
              </a:solidFill>
              <a:latin typeface="Nixie One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ru-RU" sz="1400" b="1" dirty="0">
              <a:solidFill>
                <a:schemeClr val="tx1"/>
              </a:solidFill>
              <a:latin typeface="Nixie One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ru-RU" sz="1400" b="1" dirty="0" smtClean="0">
              <a:solidFill>
                <a:schemeClr val="tx1"/>
              </a:solidFill>
              <a:latin typeface="Nixie One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buNone/>
            </a:pPr>
            <a:endParaRPr lang="ru-RU" sz="1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ru-RU" sz="1400" b="1" dirty="0" smtClean="0">
              <a:solidFill>
                <a:schemeClr val="tx1"/>
              </a:solidFill>
              <a:latin typeface="Nixie One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ru-RU" sz="1400" b="1" dirty="0">
              <a:solidFill>
                <a:schemeClr val="tx1"/>
              </a:solidFill>
              <a:latin typeface="Nixie One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ст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. 10 Федерального закона от 25.12.2008 № 273-ФЗ «О противодействии коррупции» </a:t>
            </a:r>
          </a:p>
          <a:p>
            <a:pPr marL="0" indent="0">
              <a:buNone/>
            </a:pPr>
            <a:endParaRPr lang="ru-RU" dirty="0">
              <a:latin typeface="TimesNewRomanPSM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72100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688"/>
            <a:ext cx="1803325" cy="983632"/>
          </a:xfrm>
          <a:prstGeom prst="rect">
            <a:avLst/>
          </a:prstGeom>
        </p:spPr>
      </p:pic>
      <p:sp>
        <p:nvSpPr>
          <p:cNvPr id="6" name="Прямоугольная выноска 5"/>
          <p:cNvSpPr/>
          <p:nvPr/>
        </p:nvSpPr>
        <p:spPr>
          <a:xfrm>
            <a:off x="5814018" y="680416"/>
            <a:ext cx="1548543" cy="835579"/>
          </a:xfrm>
          <a:prstGeom prst="wedge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14018" y="648725"/>
            <a:ext cx="1646956" cy="73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800"/>
            </a:pPr>
            <a:r>
              <a:rPr lang="ru-RU" sz="1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Личная заинтересованность реализована, выгоды получены</a:t>
            </a:r>
            <a:endParaRPr lang="ru-RU" sz="1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9670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0"/>
          <p:cNvSpPr txBox="1">
            <a:spLocks noGrp="1"/>
          </p:cNvSpPr>
          <p:nvPr>
            <p:ph type="body" idx="3"/>
          </p:nvPr>
        </p:nvSpPr>
        <p:spPr>
          <a:xfrm>
            <a:off x="4710955" y="1225731"/>
            <a:ext cx="3922731" cy="28657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b="1" dirty="0" smtClean="0"/>
              <a:t>  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1" name="Google Shape;231;p30"/>
          <p:cNvSpPr txBox="1">
            <a:spLocks noGrp="1"/>
          </p:cNvSpPr>
          <p:nvPr>
            <p:ph type="body" idx="1"/>
          </p:nvPr>
        </p:nvSpPr>
        <p:spPr>
          <a:xfrm>
            <a:off x="828261" y="1398833"/>
            <a:ext cx="7553911" cy="30619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None/>
            </a:pP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С</a:t>
            </a:r>
            <a:r>
              <a:rPr lang="ru-RU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итуация</a:t>
            </a:r>
            <a:r>
              <a:rPr lang="ru-RU" sz="1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, при которой у педагогического работника при осуществлении им профессиональной деятельности возникает личная заинтересованность в получении материальной выгоды или иного преимущества и которая влияет или может повлиять на надлежащее исполнение работником профессиональных обязанностей вследствие противоречия между его личной заинтересованностью и интересами обучающегося, родителей несовершеннолетних обучающихся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None/>
            </a:pPr>
            <a:endParaRPr lang="ru-RU" sz="1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marL="0" indent="0">
              <a:buClr>
                <a:srgbClr val="7030A0"/>
              </a:buClr>
              <a:buSzPts val="1400"/>
              <a:buNone/>
            </a:pPr>
            <a:endParaRPr lang="ru-RU" sz="800" b="1" u="sng" dirty="0" smtClean="0">
              <a:solidFill>
                <a:srgbClr val="21788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7030A0"/>
              </a:buClr>
              <a:buSzPts val="1400"/>
              <a:buNone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234" name="Google Shape;234;p30"/>
          <p:cNvSpPr txBox="1">
            <a:spLocks noGrp="1"/>
          </p:cNvSpPr>
          <p:nvPr>
            <p:ph type="title"/>
          </p:nvPr>
        </p:nvSpPr>
        <p:spPr>
          <a:xfrm>
            <a:off x="1296145" y="662876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Конфликт интересов педагогических работников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60761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96"/>
            <a:ext cx="1670879" cy="911389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351183" y="4553528"/>
            <a:ext cx="9021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ts val="1800"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закон от 29.12.2012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273-ФЗ «Об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образовании в Российской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Федерации», ст.45</a:t>
            </a: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SzPts val="1800"/>
              <a:defRPr/>
            </a:pPr>
            <a:endParaRPr lang="ru-RU" sz="1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SzPts val="1800"/>
              <a:defRPr/>
            </a:pP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28261" y="2455656"/>
            <a:ext cx="7474398" cy="200510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Комиссия по 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урегулированию споров между участниками образовательных отношений </a:t>
            </a:r>
          </a:p>
          <a:p>
            <a:pPr marL="0" indent="0">
              <a:buNone/>
            </a:pP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(равное число  представителей совершеннолетних обучающихся, родителей несовершеннолетних обучающихся, работников организации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):</a:t>
            </a:r>
            <a:endParaRPr lang="ru-RU" sz="1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 marL="0" indent="0">
              <a:buNone/>
            </a:pPr>
            <a:endParaRPr lang="ru-RU" sz="1000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с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оздается 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на основании локального акта организации, которым должен быть определен порядок </a:t>
            </a:r>
            <a:endParaRPr lang="ru-RU" sz="1000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>
              <a:buClr>
                <a:srgbClr val="7030A0"/>
              </a:buClr>
            </a:pP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создания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, организации работы, принятия решений и их 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исполнения;</a:t>
            </a: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endParaRPr lang="ru-RU" sz="1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д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ля 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решения, в том числе ситуаций в случаях возникновения конфликта интересов 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педагогического</a:t>
            </a:r>
          </a:p>
          <a:p>
            <a:pPr>
              <a:buClr>
                <a:srgbClr val="7030A0"/>
              </a:buClr>
            </a:pP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 работника;</a:t>
            </a:r>
          </a:p>
          <a:p>
            <a:pPr>
              <a:buClr>
                <a:srgbClr val="7030A0"/>
              </a:buClr>
            </a:pPr>
            <a:endParaRPr lang="ru-RU" sz="1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 marL="171450" indent="-1714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о</a:t>
            </a: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бращаться 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в комиссию вправе обучающиеся,  родители (законные представители) </a:t>
            </a:r>
            <a:endParaRPr lang="ru-RU" sz="1000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>
              <a:buClr>
                <a:srgbClr val="7030A0"/>
              </a:buClr>
            </a:pPr>
            <a:r>
              <a:rPr lang="ru-RU" sz="1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несовершеннолетних </a:t>
            </a:r>
            <a:r>
              <a:rPr lang="ru-RU" sz="1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обучающихся</a:t>
            </a:r>
          </a:p>
          <a:p>
            <a:pPr marL="0" indent="0">
              <a:buNone/>
            </a:pPr>
            <a:endParaRPr lang="ru-RU" sz="1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249796" y="1143114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701468" y="2206658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12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"/>
          <p:cNvSpPr txBox="1">
            <a:spLocks noGrp="1"/>
          </p:cNvSpPr>
          <p:nvPr>
            <p:ph type="body" idx="1"/>
          </p:nvPr>
        </p:nvSpPr>
        <p:spPr>
          <a:xfrm>
            <a:off x="604567" y="1081051"/>
            <a:ext cx="3683474" cy="17449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Акцент 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выгоде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0" name="Google Shape;230;p30"/>
          <p:cNvSpPr txBox="1">
            <a:spLocks noGrp="1"/>
          </p:cNvSpPr>
          <p:nvPr>
            <p:ph type="body" idx="3"/>
          </p:nvPr>
        </p:nvSpPr>
        <p:spPr>
          <a:xfrm>
            <a:off x="480587" y="1953522"/>
            <a:ext cx="3922731" cy="28657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Многообразие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связей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</a:t>
            </a: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тношения родства и свойства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– указаны в ФЗ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«О противодействии коррупции»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иные </a:t>
            </a:r>
            <a:r>
              <a:rPr lang="ru-RU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близкие отношения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– отношения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родства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 свойства, помимо указанных в ФЗ </a:t>
            </a: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«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 противодействии коррупции» (фактические брачные отношения, дружеские, отношения с бывшими супругами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); 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имущественные </a:t>
            </a:r>
            <a:r>
              <a:rPr lang="ru-RU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отношения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(получение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оплаты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по трудовому и гражданско-правовому договору, совместное владение имуществом, получение кредита);</a:t>
            </a:r>
          </a:p>
          <a:p>
            <a:pPr marL="285750" lvl="0" indent="-171450">
              <a:spcBef>
                <a:spcPts val="0"/>
              </a:spcBef>
              <a:buClr>
                <a:srgbClr val="7030A0"/>
              </a:buClr>
              <a:buSzPts val="1400"/>
              <a:buFont typeface="Wingdings" panose="05000000000000000000" pitchFamily="2" charset="2"/>
              <a:buChar char="ü"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корпоративные отношения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связаны с </a:t>
            </a: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участием в корпоративных отношениях или с управлением </a:t>
            </a: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ими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(акционер – акционерное общество, генеральный </a:t>
            </a: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 lv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директор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ООО – ООО; отношения подчиненности внутри организации не являются корпоративными отношениями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).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lvl="0" indent="-171450">
              <a:spcBef>
                <a:spcPts val="0"/>
              </a:spcBef>
              <a:buClr>
                <a:srgbClr val="7030A0"/>
              </a:buClr>
              <a:buSzPts val="1400"/>
              <a:buFont typeface="Wingdings" panose="05000000000000000000" pitchFamily="2" charset="2"/>
              <a:buChar char="ü"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1" name="Google Shape;231;p30"/>
          <p:cNvSpPr txBox="1">
            <a:spLocks noGrp="1"/>
          </p:cNvSpPr>
          <p:nvPr>
            <p:ph type="body" idx="1"/>
          </p:nvPr>
        </p:nvSpPr>
        <p:spPr>
          <a:xfrm>
            <a:off x="3858987" y="1191090"/>
            <a:ext cx="4562784" cy="32696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Подчиненность, подконтрольность</a:t>
            </a: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Работники, замещающие должности (претенденты) в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Фонде пенсионного и социального страхования Российской Федерации, Федеральном фонде обязательного медицинского страхования, иных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организациях, назначение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которые и освобождение от которых осуществляются Президентом Российской Федерации или Правительством Российской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Федерации, включенные в соответствующие перечни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могут осуществлять трудовую деятельность в случае близкого родства или свойства (родители, супруги, дети, братья, сестры, а также братья, сестры, родители, дети супругов и супруги детей) с работником соответствующего фонда или иной организации, если осуществление трудовой деятельности связано с непосредственной подчиненностью или подконтрольностью одного из них другому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иных организаций </a:t>
            </a: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понятия используются </a:t>
            </a:r>
            <a:r>
              <a:rPr lang="ru-RU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если непосредственная подчиненность, подконтрольность связанных лиц приводит или может привести к конфликту интересов.</a:t>
            </a: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работники подконтрольны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работодателю.</a:t>
            </a: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7030A0"/>
              </a:buClr>
              <a:buSzPts val="1400"/>
              <a:buNone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непосредственном подчинении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руководитель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является прямым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(непосредственным) начальником работника и имеет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отношении него право давать обязательные для исполнения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поручения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контролировать их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выполнение.</a:t>
            </a:r>
            <a:endParaRPr lang="ru-RU" sz="800" b="1" dirty="0" smtClean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7030A0"/>
              </a:buClr>
              <a:buSzPts val="1400"/>
              <a:buNone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234" name="Google Shape;234;p30"/>
          <p:cNvSpPr txBox="1">
            <a:spLocks noGrp="1"/>
          </p:cNvSpPr>
          <p:nvPr>
            <p:ph type="title"/>
          </p:nvPr>
        </p:nvSpPr>
        <p:spPr>
          <a:xfrm>
            <a:off x="1145305" y="56325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2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собенности понятий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35" name="Google Shape;235;p30"/>
          <p:cNvGrpSpPr/>
          <p:nvPr/>
        </p:nvGrpSpPr>
        <p:grpSpPr>
          <a:xfrm>
            <a:off x="3347800" y="1314784"/>
            <a:ext cx="351407" cy="374423"/>
            <a:chOff x="5970800" y="1619250"/>
            <a:chExt cx="428650" cy="456725"/>
          </a:xfrm>
        </p:grpSpPr>
        <p:sp>
          <p:nvSpPr>
            <p:cNvPr id="236" name="Google Shape;236;p30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0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0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" name="Google Shape;241;p30"/>
          <p:cNvSpPr/>
          <p:nvPr/>
        </p:nvSpPr>
        <p:spPr>
          <a:xfrm>
            <a:off x="3341019" y="2115547"/>
            <a:ext cx="313369" cy="33912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" name="Google Shape;250;p30"/>
          <p:cNvGrpSpPr/>
          <p:nvPr/>
        </p:nvGrpSpPr>
        <p:grpSpPr>
          <a:xfrm>
            <a:off x="8210987" y="1334099"/>
            <a:ext cx="275655" cy="352630"/>
            <a:chOff x="6730350" y="2315900"/>
            <a:chExt cx="257700" cy="420100"/>
          </a:xfrm>
        </p:grpSpPr>
        <p:sp>
          <p:nvSpPr>
            <p:cNvPr id="251" name="Google Shape;251;p3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0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95300" y="4460761"/>
            <a:ext cx="548700" cy="671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fld>
            <a:endParaRPr lang="en"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96"/>
            <a:ext cx="1670879" cy="9113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0587" y="1510414"/>
            <a:ext cx="3091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Возможность получения выгоды.</a:t>
            </a:r>
          </a:p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Выгоды имущественные или </a:t>
            </a:r>
          </a:p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неимущественные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(возможность скрыть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некомпетентность свою или связанных лиц,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избавление связанных лиц от ответственности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).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" y="4745051"/>
            <a:ext cx="9143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Письмо Минтруда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России от 16.05.2017 №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 18-2/В-297 «О </a:t>
            </a:r>
            <a:r>
              <a:rPr lang="ru-RU" sz="800" b="1" dirty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применении отдельных положений постановления Правительства РФ от 05.07.2013 N </a:t>
            </a:r>
            <a:r>
              <a:rPr lang="ru-RU" sz="800" b="1" dirty="0" smtClean="0">
                <a:solidFill>
                  <a:srgbClr val="2551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568»</a:t>
            </a: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pPr marL="114300">
              <a:buClr>
                <a:srgbClr val="7030A0"/>
              </a:buClr>
              <a:buSzPts val="1400"/>
            </a:pPr>
            <a:endParaRPr lang="ru-RU" sz="800" b="1" dirty="0">
              <a:solidFill>
                <a:srgbClr val="2551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4147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73428" y="-196849"/>
            <a:ext cx="9383704" cy="11209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Конфликт интересов. </a:t>
            </a:r>
            <a:b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Личное управление 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коррупционными рисками</a:t>
            </a:r>
            <a:endParaRPr sz="2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2" name="Google Shape;152;p21"/>
          <p:cNvSpPr txBox="1">
            <a:spLocks noGrp="1"/>
          </p:cNvSpPr>
          <p:nvPr>
            <p:ph type="sldNum" idx="12"/>
          </p:nvPr>
        </p:nvSpPr>
        <p:spPr>
          <a:xfrm>
            <a:off x="8595300" y="4427440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fld>
            <a:endParaRPr sz="1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682" y="1679613"/>
            <a:ext cx="389051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00"/>
              </a:spcAft>
            </a:pP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соответствии с 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нормативными правовыми актами Новосибирской области применяется согласованная с прокуратурой НСО формулировка о сроке подачи уведомления: не позднее </a:t>
            </a:r>
            <a:r>
              <a:rPr 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ru-RU" altLang="ru-RU" sz="1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рабочего дня, следующего за днем, когда стало известно о возникновении личной </a:t>
            </a:r>
            <a:r>
              <a:rPr lang="ru-RU" altLang="ru-RU" sz="1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заинтересованности</a:t>
            </a:r>
            <a:endParaRPr lang="ru-RU" sz="12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400"/>
              </a:spcAft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подачи определяется:</a:t>
            </a:r>
          </a:p>
          <a:p>
            <a:pPr algn="just">
              <a:spcAft>
                <a:spcPts val="400"/>
              </a:spcAft>
            </a:pPr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400"/>
              </a:spcAft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400"/>
              </a:spcAft>
            </a:pPr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400"/>
              </a:spcAft>
            </a:pP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400"/>
              </a:spcAft>
            </a:pP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4327" y="1763578"/>
            <a:ext cx="4090973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должностного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</a:p>
          <a:p>
            <a:pPr algn="just">
              <a:buClr>
                <a:srgbClr val="7030A0"/>
              </a:buClr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служебного положения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лица вплоть </a:t>
            </a:r>
          </a:p>
          <a:p>
            <a:pPr algn="just">
              <a:buClr>
                <a:srgbClr val="7030A0"/>
              </a:buClr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отстранения от выполнения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обязанностей </a:t>
            </a:r>
            <a:r>
              <a:rPr lang="ru-RU" sz="11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(например внесение изменений в должностную инструкцию в части изменения обязанностей, перевод в другое структурное подразделение)</a:t>
            </a:r>
            <a:endParaRPr lang="ru-RU" sz="11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Отвод 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самоотвод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лица</a:t>
            </a: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592" y="1087117"/>
            <a:ext cx="3373140" cy="52918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1.Письменное 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уведомление о личной заинтересованности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5471" y="894511"/>
            <a:ext cx="3666226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</a:pP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2. Принятие мер по предотвращению или урегулированию конфликта интересов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882" y="3480576"/>
            <a:ext cx="1842732" cy="128344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</a:pP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ts val="14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нормативным </a:t>
            </a:r>
            <a:endParaRPr lang="ru-RU" sz="8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правовым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актом исполнительного органа государственной власти Новосибирской области – для лиц, замещающих должности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руководителей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подведомственных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организаций</a:t>
            </a:r>
          </a:p>
          <a:p>
            <a:pPr marL="114300">
              <a:buClr>
                <a:schemeClr val="lt1"/>
              </a:buClr>
              <a:buSzPts val="1400"/>
            </a:pPr>
            <a:endParaRPr lang="ru-RU" sz="8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40907" y="3161014"/>
            <a:ext cx="484632" cy="405230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44065" y="3441917"/>
            <a:ext cx="4334999" cy="17225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1) устанавливают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порядок выявления и урегулирования конфликтов интересов, </a:t>
            </a:r>
            <a:endParaRPr lang="ru-RU" sz="8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114300">
              <a:buClr>
                <a:schemeClr val="lt1"/>
              </a:buClr>
              <a:buSzPts val="14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2) определяет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:</a:t>
            </a: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круг лиц, подпадающих под его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действие;</a:t>
            </a: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основные принципы управления конфликтом интересов,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включая</a:t>
            </a:r>
          </a:p>
          <a:p>
            <a:pPr marL="114300">
              <a:buClr>
                <a:srgbClr val="7030A0"/>
              </a:buClr>
              <a:buSzPct val="1740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обязанности работников принимать меры по предотвращению или урегулированию конфликта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интересов;</a:t>
            </a: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порядок сообщения о личной заинтересованности работником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</a:t>
            </a:r>
          </a:p>
          <a:p>
            <a:pPr marL="114300">
              <a:buClr>
                <a:srgbClr val="7030A0"/>
              </a:buClr>
              <a:buSzPct val="1740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рассмотрения такого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сообщения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;</a:t>
            </a:r>
            <a:endParaRPr lang="ru-RU" sz="8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порядок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принятия мер по предотвращению или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урегулированию</a:t>
            </a:r>
          </a:p>
          <a:p>
            <a:pPr marL="114300">
              <a:buClr>
                <a:srgbClr val="7030A0"/>
              </a:buClr>
              <a:buSzPct val="1740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конфликта интересов (включая комиссию по конфликту интересов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);</a:t>
            </a: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ответственность за несоблюдение указанного положения, а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также</a:t>
            </a:r>
          </a:p>
          <a:p>
            <a:pPr marL="114300">
              <a:buClr>
                <a:srgbClr val="7030A0"/>
              </a:buClr>
              <a:buSzPct val="1740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примерный перечень ситуаций конфликта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интересов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;</a:t>
            </a:r>
            <a:endParaRPr lang="ru-RU" sz="8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ct val="174000"/>
              <a:buFont typeface="Wingdings" panose="05000000000000000000" pitchFamily="2" charset="2"/>
              <a:buChar char="§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письменную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форму уведомления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работодателя</a:t>
            </a: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4221706" y="3698085"/>
            <a:ext cx="484632" cy="405230"/>
          </a:xfrm>
          <a:prstGeom prst="downArrow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49911" y="3494217"/>
            <a:ext cx="2241627" cy="126980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buClr>
                <a:schemeClr val="lt1"/>
              </a:buClr>
              <a:buSzPts val="1400"/>
            </a:pP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ts val="1400"/>
              <a:buFont typeface="Wingdings" panose="05000000000000000000" pitchFamily="2" charset="2"/>
              <a:buChar char="§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статья 45 ФЗ «Об образовании в</a:t>
            </a:r>
          </a:p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РФ» – для педагогических работников;</a:t>
            </a:r>
          </a:p>
          <a:p>
            <a:pPr marL="114300">
              <a:buClr>
                <a:srgbClr val="7030A0"/>
              </a:buClr>
              <a:buSzPts val="1400"/>
            </a:pP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285750" indent="-171450">
              <a:buClr>
                <a:srgbClr val="7030A0"/>
              </a:buClr>
              <a:buSzPts val="1400"/>
              <a:buFont typeface="Wingdings" panose="05000000000000000000" pitchFamily="2" charset="2"/>
              <a:buChar char="§"/>
            </a:pP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локальным актом организации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–</a:t>
            </a:r>
          </a:p>
          <a:p>
            <a:pPr marL="114300">
              <a:buClr>
                <a:srgbClr val="7030A0"/>
              </a:buClr>
              <a:buSzPts val="1400"/>
            </a:pP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</a:t>
            </a:r>
            <a:r>
              <a:rPr lang="ru-RU" sz="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для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любого </a:t>
            </a:r>
            <a:r>
              <a:rPr lang="ru-RU" sz="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работника, не связанного с педагогической деятельностью, кроме руководителя</a:t>
            </a:r>
            <a:endParaRPr lang="ru-RU" sz="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784975" y="3228294"/>
            <a:ext cx="484632" cy="405230"/>
          </a:xfrm>
          <a:prstGeom prst="downArrow">
            <a:avLst/>
          </a:prstGeom>
          <a:solidFill>
            <a:srgbClr val="7030A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6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25516C"/>
      </a:dk1>
      <a:lt1>
        <a:srgbClr val="FFFFFF"/>
      </a:lt1>
      <a:dk2>
        <a:srgbClr val="666666"/>
      </a:dk2>
      <a:lt2>
        <a:srgbClr val="CCCCCC"/>
      </a:lt2>
      <a:accent1>
        <a:srgbClr val="00BEF2"/>
      </a:accent1>
      <a:accent2>
        <a:srgbClr val="2D82B0"/>
      </a:accent2>
      <a:accent3>
        <a:srgbClr val="25516C"/>
      </a:accent3>
      <a:accent4>
        <a:srgbClr val="67D6E9"/>
      </a:accent4>
      <a:accent5>
        <a:srgbClr val="41A2B3"/>
      </a:accent5>
      <a:accent6>
        <a:srgbClr val="0C8196"/>
      </a:accent6>
      <a:hlink>
        <a:srgbClr val="2D82B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2512</Words>
  <Application>Microsoft Office PowerPoint</Application>
  <PresentationFormat>Экран (16:9)</PresentationFormat>
  <Paragraphs>317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Wingdings</vt:lpstr>
      <vt:lpstr>Source Sans Pro</vt:lpstr>
      <vt:lpstr>Montserrat</vt:lpstr>
      <vt:lpstr>Times New Roman</vt:lpstr>
      <vt:lpstr>Tahoma</vt:lpstr>
      <vt:lpstr>Nixie One</vt:lpstr>
      <vt:lpstr>TimesNewRomanPSMT</vt:lpstr>
      <vt:lpstr>Gremio template</vt:lpstr>
      <vt:lpstr>         Личная заинтересованность,  конфликт интересов в организациях, подведомственных министерству образования Новосибирской области  </vt:lpstr>
      <vt:lpstr>Основы профилактики коррупции  (в части предотвращения и урегулирования конфликта интересов) </vt:lpstr>
      <vt:lpstr>Программа «Противодействие коррупции  в Новосибирской области» </vt:lpstr>
      <vt:lpstr>Решения комиссии по координации работы по противодействию коррупции в Новосибирской области   </vt:lpstr>
      <vt:lpstr>Личная заинтересованность </vt:lpstr>
      <vt:lpstr>Конфликт интересов</vt:lpstr>
      <vt:lpstr>Конфликт интересов педагогических работников</vt:lpstr>
      <vt:lpstr>Особенности понятий</vt:lpstr>
      <vt:lpstr>Конфликт интересов.  Личное управление коррупционными рисками</vt:lpstr>
      <vt:lpstr>Полномочия и функции, при осуществлении которых возникновение конфликта интересов является наиболее вероятным (высокие коррупционные риски)</vt:lpstr>
      <vt:lpstr>Декларирование конфликта интересов, помимо ситуативного при возникновении личной заинтересованности</vt:lpstr>
      <vt:lpstr>Дополнительная мера для предотвращения конфликта интересов</vt:lpstr>
      <vt:lpstr>    Инструменты для выявления личной заинтересованности. Организационное управление коррупционными рисками.  </vt:lpstr>
      <vt:lpstr>Запрет на дарение и получение подарков в связи с исполнением должностных обязанностей</vt:lpstr>
      <vt:lpstr>Ответственность руководителя (работников) организаций</vt:lpstr>
      <vt:lpstr>Реестр уволенных в связи с утратой доверия</vt:lpstr>
      <vt:lpstr>Информационные ресурсы</vt:lpstr>
      <vt:lpstr>         Личная заинтересованность,  конфликт интересов в организациях, подведомственных министерству образования Новосибирской области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Долгих Елена Владимировна</dc:creator>
  <cp:lastModifiedBy>Долгих Елена Владимировна</cp:lastModifiedBy>
  <cp:revision>239</cp:revision>
  <cp:lastPrinted>2023-11-18T10:49:07Z</cp:lastPrinted>
  <dcterms:modified xsi:type="dcterms:W3CDTF">2023-11-24T05:08:37Z</dcterms:modified>
</cp:coreProperties>
</file>