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67" r:id="rId5"/>
    <p:sldId id="269" r:id="rId6"/>
    <p:sldId id="270" r:id="rId7"/>
    <p:sldId id="268" r:id="rId8"/>
    <p:sldId id="261" r:id="rId9"/>
    <p:sldId id="271" r:id="rId10"/>
    <p:sldId id="265" r:id="rId11"/>
    <p:sldId id="266" r:id="rId12"/>
  </p:sldIdLst>
  <p:sldSz cx="12192000" cy="6858000"/>
  <p:notesSz cx="12192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80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624">
          <p15:clr>
            <a:srgbClr val="A4A3A4"/>
          </p15:clr>
        </p15:guide>
        <p15:guide id="4" orient="horz" pos="39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1C22A"/>
    <a:srgbClr val="9CC65A"/>
    <a:srgbClr val="EEF4E8"/>
    <a:srgbClr val="91C229"/>
    <a:srgbClr val="518E27"/>
    <a:srgbClr val="76A825"/>
    <a:srgbClr val="29383E"/>
    <a:srgbClr val="4862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0660B408-B3CF-4A94-85FC-2B1E0A45F4A2}" styleName="Темный стиль 2 —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395" autoAdjust="0"/>
  </p:normalViewPr>
  <p:slideViewPr>
    <p:cSldViewPr snapToGrid="0" showGuides="1">
      <p:cViewPr varScale="1">
        <p:scale>
          <a:sx n="111" d="100"/>
          <a:sy n="111" d="100"/>
        </p:scale>
        <p:origin x="474" y="114"/>
      </p:cViewPr>
      <p:guideLst>
        <p:guide orient="horz" pos="2280"/>
        <p:guide pos="3840"/>
        <p:guide orient="horz" pos="624"/>
        <p:guide orient="horz" pos="39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68626A-94EC-48E6-91ED-EA856AF60577}" type="datetimeFigureOut">
              <a:rPr lang="ru-RU" smtClean="0"/>
              <a:t>24.11.2023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04F803-19FB-4751-8398-8A5EA5C424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792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2297A5-14B0-4AB7-B32C-E2CC7701889B}" type="datetimeFigureOut">
              <a:rPr lang="ru-RU" smtClean="0"/>
              <a:t>24.11.2023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907BAF-C7A1-4B64-9148-55991FF2C4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61960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AC09A9-5C41-4118-8A74-CEE4C0963018}" type="datetime1">
              <a:rPr lang="en-US" smtClean="0"/>
              <a:t>11/24/2023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46B996-B622-4B67-A455-51FC79324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986735"/>
      </p:ext>
    </p:extLst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32ADE27-35DE-4282-9AD6-E93ACE441F64}" type="datetime1">
              <a:rPr lang="en-US" smtClean="0"/>
              <a:t>11/24/2023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46B996-B622-4B67-A455-51FC79324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652389"/>
      </p:ext>
    </p:extLst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8385FD-19A9-4F92-88D5-9B72192655E2}" type="datetime1">
              <a:rPr lang="en-US" smtClean="0"/>
              <a:t>11/24/2023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46B996-B622-4B67-A455-51FC79324563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97681417"/>
      </p:ext>
    </p:extLst>
  </p:cSld>
  <p:clrMapOvr>
    <a:masterClrMapping/>
  </p:clrMapOvr>
  <p:transition spd="slow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0A1381C-01D2-4577-BA2E-202C85650635}" type="datetime1">
              <a:rPr lang="en-US" smtClean="0"/>
              <a:t>11/24/2023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46B996-B622-4B67-A455-51FC79324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558502"/>
      </p:ext>
    </p:extLst>
  </p:cSld>
  <p:clrMapOvr>
    <a:masterClrMapping/>
  </p:clrMapOvr>
  <p:transition spd="slow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1C9DBD-BCC4-4213-9FDB-3788429500F8}" type="datetime1">
              <a:rPr lang="en-US" smtClean="0"/>
              <a:t>11/24/2023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46B996-B622-4B67-A455-51FC79324563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80264515"/>
      </p:ext>
    </p:extLst>
  </p:cSld>
  <p:clrMapOvr>
    <a:masterClrMapping/>
  </p:clrMapOvr>
  <p:transition spd="slow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3761C1-513C-40BF-B065-13FC3FB18A3A}" type="datetime1">
              <a:rPr lang="en-US" smtClean="0"/>
              <a:t>11/24/2023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46B996-B622-4B67-A455-51FC79324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66656"/>
      </p:ext>
    </p:extLst>
  </p:cSld>
  <p:clrMapOvr>
    <a:masterClrMapping/>
  </p:clrMapOvr>
  <p:transition spd="slow"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064083-75C0-4AC5-A254-F8EF613CE677}" type="datetime1">
              <a:rPr lang="en-US" smtClean="0"/>
              <a:t>11/24/2023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46B996-B622-4B67-A455-51FC79324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296866"/>
      </p:ext>
    </p:extLst>
  </p:cSld>
  <p:clrMapOvr>
    <a:masterClrMapping/>
  </p:clrMapOvr>
  <p:transition spd="slow"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B8F78A-EBFC-4558-B99E-94C8D0DA8884}" type="datetime1">
              <a:rPr lang="en-US" smtClean="0"/>
              <a:t>11/24/2023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46B996-B622-4B67-A455-51FC79324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267738"/>
      </p:ext>
    </p:extLst>
  </p:cSld>
  <p:clrMapOvr>
    <a:masterClrMapping/>
  </p:clrMapOvr>
  <p:transition spd="slow"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1_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 bwMode="auto">
          <a:xfrm>
            <a:off x="0" y="-8467"/>
            <a:ext cx="12192000" cy="6866466"/>
            <a:chOff x="0" y="-8467"/>
            <a:chExt cx="12192000" cy="6866466"/>
          </a:xfrm>
        </p:grpSpPr>
        <p:cxnSp>
          <p:nvCxnSpPr>
            <p:cNvPr id="32" name="Straight Connector 31"/>
            <p:cNvCxnSpPr>
              <a:cxnSpLocks/>
            </p:cNvCxnSpPr>
            <p:nvPr/>
          </p:nvCxnSpPr>
          <p:spPr bwMode="auto"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cxnSpLocks/>
            </p:cNvCxnSpPr>
            <p:nvPr/>
          </p:nvCxnSpPr>
          <p:spPr bwMode="auto"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 bwMode="auto">
            <a:xfrm>
              <a:off x="9181476" y="-8467"/>
              <a:ext cx="3007349" cy="6866466"/>
            </a:xfrm>
            <a:custGeom>
              <a:avLst/>
              <a:gdLst/>
              <a:ahLst/>
              <a:cxnLst/>
              <a:rect l="l" t="t" r="r" b="b"/>
              <a:pathLst>
                <a:path w="3007349" h="6866467" extrusionOk="0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 bwMode="auto">
            <a:xfrm>
              <a:off x="9603442" y="-8467"/>
              <a:ext cx="2588558" cy="6866466"/>
            </a:xfrm>
            <a:custGeom>
              <a:avLst/>
              <a:gdLst/>
              <a:ahLst/>
              <a:cxnLst/>
              <a:rect l="l" t="t" r="r" b="b"/>
              <a:pathLst>
                <a:path w="2573311" h="6866467" extrusionOk="0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 bwMode="auto">
            <a:xfrm>
              <a:off x="8932333" y="3048000"/>
              <a:ext cx="3259666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 bwMode="auto">
            <a:xfrm>
              <a:off x="9334500" y="-8467"/>
              <a:ext cx="2854326" cy="6866466"/>
            </a:xfrm>
            <a:custGeom>
              <a:avLst/>
              <a:gdLst/>
              <a:ahLst/>
              <a:cxnLst/>
              <a:rect l="l" t="t" r="r" b="b"/>
              <a:pathLst>
                <a:path w="2858013" h="6866467" extrusionOk="0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 bwMode="auto">
            <a:xfrm>
              <a:off x="10898730" y="-8467"/>
              <a:ext cx="1290094" cy="6866466"/>
            </a:xfrm>
            <a:custGeom>
              <a:avLst/>
              <a:gdLst/>
              <a:ahLst/>
              <a:cxnLst/>
              <a:rect l="l" t="t" r="r" b="b"/>
              <a:pathLst>
                <a:path w="1290094" h="6858000" extrusionOk="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 bwMode="auto">
            <a:xfrm>
              <a:off x="10938999" y="-8467"/>
              <a:ext cx="1249825" cy="6866466"/>
            </a:xfrm>
            <a:custGeom>
              <a:avLst/>
              <a:gdLst/>
              <a:ahLst/>
              <a:cxnLst/>
              <a:rect l="l" t="t" r="r" b="b"/>
              <a:pathLst>
                <a:path w="1249825" h="6858000" extrusionOk="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 bwMode="auto">
            <a:xfrm>
              <a:off x="10371666" y="3589867"/>
              <a:ext cx="1817158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 bwMode="auto"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556B483-7350-4B0C-BEA7-6CA633DF388D}" type="datetime1">
              <a:rPr lang="en-US" smtClean="0"/>
              <a:t>11/24/2023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046B996-B622-4B67-A455-51FC79324563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1_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>
            <a:lvl1pPr>
              <a:defRPr sz="36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30DD49B-D579-4AFA-8788-4B36D3AC4AEB}" type="datetime1">
              <a:rPr lang="en-US" smtClean="0"/>
              <a:t>11/24/2023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046B996-B622-4B67-A455-51FC79324563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1_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B5540-2DAB-423F-9CA1-9EB7E747B37F}" type="datetime1">
              <a:rPr lang="en-US" smtClean="0"/>
              <a:t>11/24/2023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046B996-B622-4B67-A455-51FC79324563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F409000-FA30-4477-B061-BF11CFF1C52C}" type="datetime1">
              <a:rPr lang="en-US" smtClean="0"/>
              <a:t>11/24/2023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46B996-B622-4B67-A455-51FC79324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363562"/>
      </p:ext>
    </p:extLst>
  </p:cSld>
  <p:clrMapOvr>
    <a:masterClrMapping/>
  </p:clrMapOvr>
  <p:transition spd="slow"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1_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677334" y="2160589"/>
            <a:ext cx="4184035" cy="3880772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5089970" y="2160589"/>
            <a:ext cx="4184034" cy="3880773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355E2D2-4A37-4F8E-B7D6-85B51E71B607}" type="datetime1">
              <a:rPr lang="en-US" smtClean="0"/>
              <a:t>11/24/2023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046B996-B622-4B67-A455-51FC79324563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1_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918F4-8D89-46D7-AD78-EBB78D5D7C59}" type="datetime1">
              <a:rPr lang="en-US" smtClean="0"/>
              <a:t>11/24/2023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046B996-B622-4B67-A455-51FC79324563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1_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677334" y="609600"/>
            <a:ext cx="8596668" cy="1320800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BBDAE3F-BF00-41FA-B5E0-C2C862E70483}" type="datetime1">
              <a:rPr lang="en-US" smtClean="0"/>
              <a:t>11/24/2023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046B996-B622-4B67-A455-51FC79324563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2A75E86-AF74-4C27-A516-39268231C352}" type="datetime1">
              <a:rPr lang="en-US" smtClean="0"/>
              <a:t>11/24/2023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046B996-B622-4B67-A455-51FC79324563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1_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2982B22-EC99-4A9E-97D7-90D6D70F8C23}" type="datetime1">
              <a:rPr lang="en-US" smtClean="0"/>
              <a:t>11/24/2023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046B996-B622-4B67-A455-51FC79324563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1_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 bwMode="auto"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91859E5-9E08-4FEB-90BE-95465D39B0F3}" type="datetime1">
              <a:rPr lang="en-US" smtClean="0"/>
              <a:t>11/24/2023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046B996-B622-4B67-A455-51FC79324563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Заголовок и подпись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491DBF-44FF-4F59-BE64-9940EE8C0133}" type="datetime1">
              <a:rPr lang="en-US" smtClean="0"/>
              <a:t>11/24/2023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046B996-B622-4B67-A455-51FC79324563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Цитата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 bwMode="auto"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A34F7E6-CAE5-49A0-A879-EE98AD555502}" type="datetime1">
              <a:rPr lang="en-US" smtClean="0"/>
              <a:t>11/24/2023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046B996-B622-4B67-A455-51FC79324563}" type="slidenum">
              <a:rPr lang="en-US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 bwMode="auto">
          <a:xfrm>
            <a:off x="541870" y="790378"/>
            <a:ext cx="609600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defRPr/>
            </a:pPr>
            <a:r>
              <a:rPr lang="en-US" sz="800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“</a:t>
            </a:r>
            <a:endParaRPr/>
          </a:p>
        </p:txBody>
      </p:sp>
      <p:sp>
        <p:nvSpPr>
          <p:cNvPr id="22" name="TextBox 21"/>
          <p:cNvSpPr txBox="1"/>
          <p:nvPr/>
        </p:nvSpPr>
        <p:spPr bwMode="auto">
          <a:xfrm>
            <a:off x="8893011" y="2886556"/>
            <a:ext cx="609600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defRPr/>
            </a:pPr>
            <a:r>
              <a:rPr lang="en-US" sz="800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  <p:transition spd="slow"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Карточка имени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A66A34B-2C55-4046-AF04-3274EAD59390}" type="datetime1">
              <a:rPr lang="en-US" smtClean="0"/>
              <a:t>11/24/2023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046B996-B622-4B67-A455-51FC79324563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Цитата карточки имени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 bwMode="auto"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12CB3DC-061E-4FDA-A5FC-C6B5223F525F}" type="datetime1">
              <a:rPr lang="en-US" smtClean="0"/>
              <a:t>11/24/2023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046B996-B622-4B67-A455-51FC79324563}" type="slidenum">
              <a:rPr lang="en-US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 bwMode="auto">
          <a:xfrm>
            <a:off x="541870" y="790378"/>
            <a:ext cx="609600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defRPr/>
            </a:pPr>
            <a:r>
              <a:rPr lang="en-US" sz="800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“</a:t>
            </a:r>
            <a:endParaRPr/>
          </a:p>
        </p:txBody>
      </p:sp>
      <p:sp>
        <p:nvSpPr>
          <p:cNvPr id="25" name="TextBox 24"/>
          <p:cNvSpPr txBox="1"/>
          <p:nvPr/>
        </p:nvSpPr>
        <p:spPr bwMode="auto">
          <a:xfrm>
            <a:off x="8893011" y="2886556"/>
            <a:ext cx="609600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defRPr/>
            </a:pPr>
            <a:r>
              <a:rPr lang="en-US" sz="800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00A29D-FB54-45BC-BFBA-4694E35A0F29}" type="datetime1">
              <a:rPr lang="en-US" smtClean="0"/>
              <a:t>11/24/2023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46B996-B622-4B67-A455-51FC79324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346378"/>
      </p:ext>
    </p:extLst>
  </p:cSld>
  <p:clrMapOvr>
    <a:masterClrMapping/>
  </p:clrMapOvr>
  <p:transition spd="slow"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Истина или ложь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 bwMode="auto"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3BF1ACF-9F6B-4DCF-B888-4BD21305A440}" type="datetime1">
              <a:rPr lang="en-US" smtClean="0"/>
              <a:t>11/24/2023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046B996-B622-4B67-A455-51FC79324563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1_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064DC84-3FD5-460F-8A17-A0F79B827FAF}" type="datetime1">
              <a:rPr lang="en-US" smtClean="0"/>
              <a:t>11/24/2023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046B996-B622-4B67-A455-51FC79324563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1_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7967673" y="609599"/>
            <a:ext cx="1304743" cy="5251451"/>
          </a:xfrm>
        </p:spPr>
        <p:txBody>
          <a:bodyPr vert="eaVert" anchor="ctr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677335" y="609600"/>
            <a:ext cx="7060150" cy="5251450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6B5664C-1ED5-46B6-A448-942FF6744540}" type="datetime1">
              <a:rPr lang="en-US" smtClean="0"/>
              <a:t>11/24/2023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046B996-B622-4B67-A455-51FC79324563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86081E-C2D7-4CBC-AF5A-C95643C5139D}" type="datetime1">
              <a:rPr lang="en-US" smtClean="0"/>
              <a:t>11/24/2023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46B996-B622-4B67-A455-51FC79324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70980"/>
      </p:ext>
    </p:extLst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DA598D-2883-4C13-8023-5C5D00F30BBC}" type="datetime1">
              <a:rPr lang="en-US" smtClean="0"/>
              <a:t>11/24/2023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46B996-B622-4B67-A455-51FC79324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477744"/>
      </p:ext>
    </p:extLst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5B190F-DAC9-4864-9DE8-259B5D54BD4B}" type="datetime1">
              <a:rPr lang="en-US" smtClean="0"/>
              <a:t>11/24/2023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46B996-B622-4B67-A455-51FC79324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224201"/>
      </p:ext>
    </p:extLst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29DFD4-4884-4D5E-8BD6-52285604F89C}" type="datetime1">
              <a:rPr lang="en-US" smtClean="0"/>
              <a:t>11/24/2023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46B996-B622-4B67-A455-51FC79324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168504"/>
      </p:ext>
    </p:extLst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E73C68-EC1D-4BF5-A51C-3A4C995A2A2F}" type="datetime1">
              <a:rPr lang="en-US" smtClean="0"/>
              <a:t>11/24/2023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46B996-B622-4B67-A455-51FC79324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881517"/>
      </p:ext>
    </p:extLst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89C7A2-B83B-453D-A871-4A9DF318B93D}" type="datetime1">
              <a:rPr lang="en-US" smtClean="0"/>
              <a:t>11/24/2023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46B996-B622-4B67-A455-51FC79324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877983"/>
      </p:ext>
    </p:extLst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lumMod val="110000"/>
              </a:schemeClr>
            </a:gs>
            <a:gs pos="0">
              <a:schemeClr val="bg2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02ABE11-B8AF-47EC-84FC-57C64C19A9F0}" type="datetime1">
              <a:rPr lang="en-US" smtClean="0"/>
              <a:t>11/24/2023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1046B996-B622-4B67-A455-51FC79324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3507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  <p:sldLayoutId id="2147483649" r:id="rId17"/>
    <p:sldLayoutId id="2147483650" r:id="rId18"/>
    <p:sldLayoutId id="2147483651" r:id="rId19"/>
    <p:sldLayoutId id="2147483652" r:id="rId20"/>
    <p:sldLayoutId id="2147483653" r:id="rId21"/>
    <p:sldLayoutId id="2147483654" r:id="rId22"/>
    <p:sldLayoutId id="2147483655" r:id="rId23"/>
    <p:sldLayoutId id="2147483656" r:id="rId24"/>
    <p:sldLayoutId id="2147483657" r:id="rId25"/>
    <p:sldLayoutId id="2147483658" r:id="rId26"/>
    <p:sldLayoutId id="2147483659" r:id="rId27"/>
    <p:sldLayoutId id="2147483660" r:id="rId28"/>
    <p:sldLayoutId id="2147483661" r:id="rId29"/>
    <p:sldLayoutId id="2147483662" r:id="rId30"/>
    <p:sldLayoutId id="2147483663" r:id="rId31"/>
    <p:sldLayoutId id="2147483664" r:id="rId32"/>
  </p:sldLayoutIdLst>
  <p:transition spd="slow">
    <p:wipe dir="r"/>
  </p:transition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 bwMode="auto">
          <a:xfrm>
            <a:off x="288757" y="1292776"/>
            <a:ext cx="11784990" cy="5867925"/>
            <a:chOff x="-452219" y="-210559"/>
            <a:chExt cx="9548982" cy="5983477"/>
          </a:xfrm>
        </p:grpSpPr>
        <p:sp>
          <p:nvSpPr>
            <p:cNvPr id="7" name="TextBox 6"/>
            <p:cNvSpPr txBox="1"/>
            <p:nvPr/>
          </p:nvSpPr>
          <p:spPr bwMode="auto">
            <a:xfrm>
              <a:off x="-452219" y="-210559"/>
              <a:ext cx="8710851" cy="310699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defRPr/>
              </a:pPr>
              <a:r>
                <a:rPr lang="ru-RU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О результатах проверок</a:t>
              </a:r>
              <a:endParaRPr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>
                <a:defRPr/>
              </a:pPr>
              <a:r>
                <a:rPr lang="ru-RU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соблюдения федерального законодательства </a:t>
              </a:r>
              <a:endPara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endParaRPr>
            </a:p>
            <a:p>
              <a:pPr algn="ctr">
                <a:defRPr/>
              </a:pPr>
              <a:r>
                <a:rPr lang="ru-RU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и законодательства</a:t>
              </a:r>
              <a:r>
                <a:rPr lang="en-US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 </a:t>
              </a:r>
              <a:r>
                <a:rPr lang="ru-RU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Новосибирской области </a:t>
              </a:r>
              <a:endPara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endParaRPr>
            </a:p>
            <a:p>
              <a:pPr algn="ctr">
                <a:defRPr/>
              </a:pPr>
              <a:r>
                <a:rPr lang="ru-RU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о противодействии коррупции </a:t>
              </a:r>
              <a:endParaRPr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>
                <a:defRPr/>
              </a:pPr>
              <a:r>
                <a:rPr lang="ru-RU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в организациях, подведомственных министерству образования Новосибирской области </a:t>
              </a:r>
              <a:endParaRPr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" name="TextBox 7"/>
            <p:cNvSpPr txBox="1"/>
            <p:nvPr/>
          </p:nvSpPr>
          <p:spPr bwMode="auto">
            <a:xfrm>
              <a:off x="64746" y="5526697"/>
              <a:ext cx="9032017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defRPr/>
              </a:pPr>
              <a:endParaRPr lang="ru-RU" sz="1600" b="1">
                <a:solidFill>
                  <a:schemeClr val="accent5">
                    <a:lumMod val="75000"/>
                  </a:schemeClr>
                </a:solidFill>
                <a:latin typeface="Calibri Light"/>
                <a:cs typeface="Calibri Light"/>
              </a:endParaRPr>
            </a:p>
          </p:txBody>
        </p:sp>
      </p:grpSp>
      <p:sp>
        <p:nvSpPr>
          <p:cNvPr id="6" name="TextBox 5"/>
          <p:cNvSpPr txBox="1"/>
          <p:nvPr/>
        </p:nvSpPr>
        <p:spPr bwMode="auto">
          <a:xfrm>
            <a:off x="288757" y="5688033"/>
            <a:ext cx="9138352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ea typeface="Tahoma"/>
                <a:cs typeface="Tahoma"/>
              </a:rPr>
              <a:t>Ворокосова Людмила Игоревна, </a:t>
            </a:r>
            <a:endParaRPr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ea typeface="Tahoma"/>
                <a:cs typeface="Tahoma"/>
              </a:rPr>
              <a:t>консультант отдела </a:t>
            </a:r>
            <a:r>
              <a:rPr lang="ru-RU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ea typeface="Tahoma"/>
                <a:cs typeface="Tahoma"/>
              </a:rPr>
              <a:t>по профилактике коррупционных и иных правонарушений </a:t>
            </a:r>
            <a:endParaRPr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ea typeface="Tahoma"/>
                <a:cs typeface="Tahoma"/>
              </a:rPr>
              <a:t>администрации Губернатора Новосибирской области и Правительства Новосибирской области</a:t>
            </a:r>
            <a:endParaRPr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ea typeface="Tahoma"/>
                <a:cs typeface="Tahoma"/>
              </a:rPr>
              <a:t>238 64 </a:t>
            </a:r>
            <a:r>
              <a:rPr 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ea typeface="Tahoma"/>
                <a:cs typeface="Tahoma"/>
              </a:rPr>
              <a:t>86, </a:t>
            </a:r>
            <a:r>
              <a:rPr lang="en-US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ea typeface="Tahoma"/>
                <a:cs typeface="Tahoma"/>
              </a:rPr>
              <a:t>vli@nso.ru</a:t>
            </a:r>
            <a:endParaRPr lang="ru-RU" sz="1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/>
              <a:ea typeface="Tahoma"/>
              <a:cs typeface="Tahoma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19" r="14549" b="14008"/>
          <a:stretch/>
        </p:blipFill>
        <p:spPr>
          <a:xfrm>
            <a:off x="0" y="5282"/>
            <a:ext cx="2202030" cy="1041177"/>
          </a:xfrm>
          <a:prstGeom prst="rect">
            <a:avLst/>
          </a:prstGeom>
        </p:spPr>
      </p:pic>
      <p:pic>
        <p:nvPicPr>
          <p:cNvPr id="10" name="Рисунок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3927" y="5488483"/>
            <a:ext cx="1338073" cy="130759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5" name="Заголовок 1"/>
          <p:cNvSpPr>
            <a:spLocks noGrp="1"/>
          </p:cNvSpPr>
          <p:nvPr>
            <p:ph type="title"/>
          </p:nvPr>
        </p:nvSpPr>
        <p:spPr bwMode="auto">
          <a:xfrm>
            <a:off x="1351085" y="58335"/>
            <a:ext cx="7864410" cy="762653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ea typeface="Tahoma"/>
                <a:cs typeface="Tahoma"/>
              </a:rPr>
              <a:t>Уведомление о 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ea typeface="Tahoma"/>
                <a:cs typeface="Tahoma"/>
              </a:rPr>
              <a:t>трудоустройстве </a:t>
            </a: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ea typeface="Tahoma"/>
                <a:cs typeface="Tahoma"/>
              </a:rPr>
              <a:t>бывших 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ea typeface="Tahoma"/>
                <a:cs typeface="Tahoma"/>
              </a:rPr>
              <a:t>государственных </a:t>
            </a: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ea typeface="Tahoma"/>
                <a:cs typeface="Tahoma"/>
              </a:rPr>
              <a:t>или 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ea typeface="Tahoma"/>
                <a:cs typeface="Tahoma"/>
              </a:rPr>
              <a:t>муниципальных </a:t>
            </a: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ea typeface="Tahoma"/>
                <a:cs typeface="Tahoma"/>
              </a:rPr>
              <a:t>служащих</a:t>
            </a:r>
            <a:endParaRPr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73938" y="905346"/>
            <a:ext cx="10418704" cy="2288383"/>
          </a:xfrm>
          <a:prstGeom prst="rect">
            <a:avLst/>
          </a:prstGeom>
          <a:ln w="19050">
            <a:solidFill>
              <a:srgbClr val="91C22A"/>
            </a:solidFill>
          </a:ln>
        </p:spPr>
        <p:txBody>
          <a:bodyPr wrap="square">
            <a:spAutoFit/>
          </a:bodyPr>
          <a:lstStyle/>
          <a:p>
            <a:pPr algn="ctr" fontAlgn="t">
              <a:lnSpc>
                <a:spcPct val="107000"/>
              </a:lnSpc>
              <a:spcAft>
                <a:spcPts val="600"/>
              </a:spcAft>
              <a:buClr>
                <a:srgbClr val="91C22A"/>
              </a:buClr>
            </a:pPr>
            <a:r>
              <a:rPr lang="ru-RU" sz="2000" b="1" dirty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Нарушения</a:t>
            </a:r>
            <a:r>
              <a:rPr lang="ru-RU" sz="2000" b="1" dirty="0" smtClean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:</a:t>
            </a:r>
          </a:p>
          <a:p>
            <a:pPr algn="ctr" fontAlgn="t">
              <a:lnSpc>
                <a:spcPct val="107000"/>
              </a:lnSpc>
              <a:spcAft>
                <a:spcPts val="600"/>
              </a:spcAft>
              <a:buClr>
                <a:srgbClr val="91C22A"/>
              </a:buClr>
            </a:pPr>
            <a:endParaRPr lang="ru-RU" sz="1000" b="1" dirty="0">
              <a:solidFill>
                <a:srgbClr val="91C2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</a:endParaRPr>
          </a:p>
          <a:p>
            <a:pPr indent="452438" fontAlgn="t">
              <a:lnSpc>
                <a:spcPct val="107000"/>
              </a:lnSpc>
              <a:spcAft>
                <a:spcPts val="600"/>
              </a:spcAft>
              <a:buClr>
                <a:srgbClr val="91C22A"/>
              </a:buClr>
              <a:buFont typeface="Wingdings" panose="05000000000000000000" pitchFamily="2" charset="2"/>
              <a:buChar char="Ø"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Уведомления не направляются</a:t>
            </a:r>
          </a:p>
          <a:p>
            <a:pPr indent="452438" fontAlgn="t">
              <a:lnSpc>
                <a:spcPct val="107000"/>
              </a:lnSpc>
              <a:spcAft>
                <a:spcPts val="600"/>
              </a:spcAft>
              <a:buClr>
                <a:srgbClr val="91C22A"/>
              </a:buClr>
              <a:buFont typeface="Wingdings" panose="05000000000000000000" pitchFamily="2" charset="2"/>
              <a:buChar char="Ø"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Нарушен 10-дневный срок со дня заключения договора при направлении уведомления</a:t>
            </a:r>
          </a:p>
          <a:p>
            <a:pPr indent="452438" fontAlgn="t">
              <a:lnSpc>
                <a:spcPct val="107000"/>
              </a:lnSpc>
              <a:spcAft>
                <a:spcPts val="600"/>
              </a:spcAft>
              <a:buClr>
                <a:srgbClr val="91C22A"/>
              </a:buClr>
              <a:buFont typeface="Wingdings" panose="05000000000000000000" pitchFamily="2" charset="2"/>
              <a:buChar char="Ø"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Уведомления направляются без указания сведений, которые требуется указывать в соответствии с постановлением Правительства РФ от 21.01.2015 № 29</a:t>
            </a:r>
          </a:p>
          <a:p>
            <a:pPr indent="452438" fontAlgn="t">
              <a:lnSpc>
                <a:spcPct val="107000"/>
              </a:lnSpc>
              <a:spcAft>
                <a:spcPts val="600"/>
              </a:spcAft>
              <a:buClr>
                <a:srgbClr val="91C22A"/>
              </a:buClr>
              <a:buFont typeface="Wingdings" panose="05000000000000000000" pitchFamily="2" charset="2"/>
              <a:buChar char="Ø"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Уведомления составлены не на бланке организации, отсутствует подпись руководителя, печать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0" y="827773"/>
            <a:ext cx="907982" cy="785281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 bwMode="auto">
          <a:xfrm>
            <a:off x="453991" y="3366710"/>
            <a:ext cx="9440780" cy="3354765"/>
          </a:xfrm>
          <a:prstGeom prst="rect">
            <a:avLst/>
          </a:prstGeom>
          <a:ln w="19050">
            <a:solidFill>
              <a:srgbClr val="91C22A"/>
            </a:solidFill>
          </a:ln>
        </p:spPr>
        <p:txBody>
          <a:bodyPr wrap="square">
            <a:spAutoFit/>
          </a:bodyPr>
          <a:lstStyle/>
          <a:p>
            <a:pPr algn="ctr" fontAlgn="t">
              <a:buClr>
                <a:srgbClr val="91C22A"/>
              </a:buClr>
            </a:pPr>
            <a:r>
              <a:rPr lang="ru-RU" sz="2000" b="1" dirty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Общие правила:</a:t>
            </a:r>
          </a:p>
          <a:p>
            <a:pPr algn="ctr" fontAlgn="t">
              <a:buClr>
                <a:srgbClr val="91C22A"/>
              </a:buClr>
            </a:pPr>
            <a:endParaRPr lang="ru-RU" sz="2000" b="1" dirty="0">
              <a:solidFill>
                <a:srgbClr val="91C2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</a:endParaRPr>
          </a:p>
          <a:p>
            <a:pPr marL="285750" indent="-285750" fontAlgn="t">
              <a:buClr>
                <a:srgbClr val="91C22A"/>
              </a:buClr>
              <a:buFont typeface="Arial" panose="020B0604020202020204" pitchFamily="34" charset="0"/>
              <a:buChar char="•"/>
            </a:pP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Статья 12 ФЗ «О противодействии коррупции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» </a:t>
            </a:r>
          </a:p>
          <a:p>
            <a:pPr marL="285750" indent="-285750" fontAlgn="t">
              <a:buClr>
                <a:srgbClr val="91C22A"/>
              </a:buClr>
              <a:buFont typeface="Arial" panose="020B0604020202020204" pitchFamily="34" charset="0"/>
              <a:buChar char="•"/>
            </a:pP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Статья </a:t>
            </a: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64.1 Трудового кодекса 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РФ</a:t>
            </a:r>
          </a:p>
          <a:p>
            <a:pPr marL="285750" indent="-285750" fontAlgn="t">
              <a:buClr>
                <a:srgbClr val="91C22A"/>
              </a:buClr>
              <a:buFont typeface="Arial" panose="020B0604020202020204" pitchFamily="34" charset="0"/>
              <a:buChar char="•"/>
            </a:pP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Постановление </a:t>
            </a: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Правительства РФ от 21.01.2015 № 29</a:t>
            </a:r>
          </a:p>
          <a:p>
            <a:pPr marL="285750" indent="-285750" fontAlgn="t">
              <a:buClr>
                <a:srgbClr val="91C22A"/>
              </a:buClr>
              <a:buFont typeface="Arial" panose="020B0604020202020204" pitchFamily="34" charset="0"/>
              <a:buChar char="•"/>
            </a:pP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Обзор </a:t>
            </a: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судебной практики (утвержден Президиумом ВС РФ от 30.11.2016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) 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</a:endParaRPr>
          </a:p>
          <a:p>
            <a:pPr marL="285750" indent="-285750" fontAlgn="t">
              <a:buClr>
                <a:srgbClr val="91C22A"/>
              </a:buClr>
              <a:buFont typeface="Arial" panose="020B0604020202020204" pitchFamily="34" charset="0"/>
              <a:buChar char="•"/>
            </a:pP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Постановление Пленума ВС РФ от 28.11.2017 № 46</a:t>
            </a:r>
          </a:p>
          <a:p>
            <a:pPr marL="285750" indent="-285750" fontAlgn="t">
              <a:buClr>
                <a:srgbClr val="91C22A"/>
              </a:buClr>
              <a:buFont typeface="Arial" panose="020B0604020202020204" pitchFamily="34" charset="0"/>
              <a:buChar char="•"/>
            </a:pP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Методические рекомендации Минтруда России  - </a:t>
            </a:r>
            <a:r>
              <a:rPr lang="ru-RU" sz="1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http://www.nso.ru/page/26941 </a:t>
            </a:r>
            <a:endParaRPr lang="ru-RU" sz="14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</a:endParaRPr>
          </a:p>
          <a:p>
            <a:pPr marL="285750" indent="-285750" fontAlgn="t">
              <a:buClr>
                <a:srgbClr val="91C22A"/>
              </a:buClr>
              <a:buFont typeface="Arial" panose="020B0604020202020204" pitchFamily="34" charset="0"/>
              <a:buChar char="•"/>
            </a:pPr>
            <a:endParaRPr lang="ru-RU" sz="1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</a:endParaRPr>
          </a:p>
          <a:p>
            <a:pPr fontAlgn="t">
              <a:buClr>
                <a:srgbClr val="91C22A"/>
              </a:buClr>
            </a:pPr>
            <a:r>
              <a:rPr lang="ru-RU" sz="1600" b="1" dirty="0" smtClean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В отношении бывших гражданских/муниципальных служащих, замещавших должности, включенные в перечни:</a:t>
            </a:r>
          </a:p>
          <a:p>
            <a:pPr marL="285750" indent="-285750" fontAlgn="t">
              <a:buClr>
                <a:srgbClr val="91C22A"/>
              </a:buClr>
              <a:buFont typeface="Arial" panose="020B0604020202020204" pitchFamily="34" charset="0"/>
              <a:buChar char="•"/>
            </a:pP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направление </a:t>
            </a: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уведомления в 10-дневный срок со дня заключения 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договора </a:t>
            </a:r>
          </a:p>
          <a:p>
            <a:pPr marL="285750" indent="-285750" fontAlgn="t">
              <a:buClr>
                <a:srgbClr val="91C22A"/>
              </a:buClr>
              <a:buFont typeface="Arial" panose="020B0604020202020204" pitchFamily="34" charset="0"/>
              <a:buChar char="•"/>
            </a:pP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направление </a:t>
            </a: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уведомления по последнему месту прохождения службы – представителю 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нанимателя </a:t>
            </a:r>
          </a:p>
          <a:p>
            <a:pPr marL="285750" indent="-285750" fontAlgn="t">
              <a:buClr>
                <a:srgbClr val="91C22A"/>
              </a:buClr>
              <a:buFont typeface="Arial" panose="020B0604020202020204" pitchFamily="34" charset="0"/>
              <a:buChar char="•"/>
            </a:pP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уведомление </a:t>
            </a: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в письменной форме (содержание, печать, подпись)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546974" y="3366710"/>
            <a:ext cx="836194" cy="649471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2073141" y="4305475"/>
            <a:ext cx="7584708" cy="1248302"/>
          </a:xfrm>
          <a:prstGeom prst="rect">
            <a:avLst/>
          </a:prstGeom>
          <a:noFill/>
          <a:ln>
            <a:solidFill>
              <a:srgbClr val="91C2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Отдел </a:t>
            </a: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по профилактике коррупционных и иных правонарушений</a:t>
            </a:r>
          </a:p>
          <a:p>
            <a:pPr algn="ctr">
              <a:lnSpc>
                <a:spcPct val="107000"/>
              </a:lnSpc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администрации Губернатора Новосибирской области и Правительства Новосибирской 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области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</p:txBody>
      </p:sp>
      <p:pic>
        <p:nvPicPr>
          <p:cNvPr id="5124" name="Picture 4" descr="http://qrcoder.ru/code/?https%3A%2F%2Fwww.nso.ru%2Fpage%2F44911&amp;4&amp;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5929" y="1765267"/>
            <a:ext cx="1879132" cy="187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19" r="14549" b="14008"/>
          <a:stretch/>
        </p:blipFill>
        <p:spPr bwMode="auto">
          <a:xfrm>
            <a:off x="0" y="5282"/>
            <a:ext cx="2202030" cy="1041177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3927" y="5488483"/>
            <a:ext cx="1338073" cy="130759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154692" y="3790271"/>
            <a:ext cx="36535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https://www.nso.ru/page/44911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flip="none" rotWithShape="1">
          <a:gsLst>
            <a:gs pos="0">
              <a:schemeClr val="bg2">
                <a:tint val="90000"/>
                <a:lumMod val="110000"/>
              </a:schemeClr>
            </a:gs>
            <a:gs pos="0">
              <a:schemeClr val="bg2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11239500" y="6356350"/>
            <a:ext cx="952500" cy="3651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691211" y="265150"/>
            <a:ext cx="1059187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ea typeface="Tahoma"/>
                <a:cs typeface="Tahoma"/>
              </a:rPr>
              <a:t>Полномочия отдела по профилактике коррупционных и иных правонарушений администрации Губернатора НСО и Правительства НСО</a:t>
            </a:r>
            <a:endParaRPr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1036320" y="2105629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1036320" y="1802762"/>
            <a:ext cx="7536988" cy="4247317"/>
          </a:xfrm>
          <a:prstGeom prst="rect">
            <a:avLst/>
          </a:prstGeom>
          <a:ln w="19050">
            <a:solidFill>
              <a:srgbClr val="91C22A"/>
            </a:solidFill>
          </a:ln>
        </p:spPr>
        <p:txBody>
          <a:bodyPr wrap="square">
            <a:spAutoFit/>
          </a:bodyPr>
          <a:lstStyle/>
          <a:p>
            <a:pPr marL="285750" indent="-285750" algn="ctr">
              <a:buClr>
                <a:srgbClr val="91C229"/>
              </a:buClr>
              <a:buFont typeface="Wingdings" panose="05000000000000000000" pitchFamily="2" charset="2"/>
              <a:buChar char="Ø"/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ea typeface="Tahoma"/>
                <a:cs typeface="Tahoma"/>
              </a:rPr>
              <a:t>Постановление Губернатора НСО от 19.10.2020 № 186 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/>
              <a:ea typeface="Tahoma"/>
              <a:cs typeface="Tahoma"/>
            </a:endParaRPr>
          </a:p>
          <a:p>
            <a:pPr algn="ctr">
              <a:buClr>
                <a:srgbClr val="91C229"/>
              </a:buCl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ea typeface="Tahoma"/>
                <a:cs typeface="Tahoma"/>
              </a:rPr>
              <a:t>«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ea typeface="Tahoma"/>
                <a:cs typeface="Tahoma"/>
              </a:rPr>
              <a:t>Об органе Новосибирской области по профилактике коррупционных и иных правонарушений»</a:t>
            </a:r>
          </a:p>
          <a:p>
            <a:pPr marL="285750" indent="-285750" algn="ctr">
              <a:buClr>
                <a:srgbClr val="91C229"/>
              </a:buClr>
              <a:buFont typeface="Wingdings" panose="05000000000000000000" pitchFamily="2" charset="2"/>
              <a:buChar char="Ø"/>
              <a:defRPr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/>
              <a:ea typeface="Tahoma"/>
              <a:cs typeface="Tahoma"/>
            </a:endParaRPr>
          </a:p>
          <a:p>
            <a:pPr marL="285750" indent="-285750" algn="ctr">
              <a:buClr>
                <a:srgbClr val="91C229"/>
              </a:buClr>
              <a:buFont typeface="Wingdings" panose="05000000000000000000" pitchFamily="2" charset="2"/>
              <a:buChar char="Ø"/>
              <a:defRPr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/>
              <a:ea typeface="Tahoma"/>
              <a:cs typeface="Tahoma"/>
            </a:endParaRPr>
          </a:p>
          <a:p>
            <a:pPr marL="285750" indent="-285750" algn="ctr">
              <a:buClr>
                <a:srgbClr val="91C229"/>
              </a:buClr>
              <a:buFont typeface="Wingdings" panose="05000000000000000000" pitchFamily="2" charset="2"/>
              <a:buChar char="Ø"/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ea typeface="Tahoma"/>
                <a:cs typeface="Tahoma"/>
              </a:rPr>
              <a:t>Постановление Губернатора НСО от 29.03.2018 № 61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ea typeface="Tahoma"/>
                <a:cs typeface="Tahoma"/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ea typeface="Tahoma"/>
                <a:cs typeface="Tahoma"/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ea typeface="Tahoma"/>
                <a:cs typeface="Tahoma"/>
              </a:rPr>
              <a:t>«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ea typeface="Tahoma"/>
                <a:cs typeface="Tahoma"/>
              </a:rPr>
              <a:t>О Порядке осуществления контроля за соблюдением федерального законодательства и законодательства Новосибирской области о противодействии коррупции в государственных учреждениях Новосибирской области и организациях, созданных для выполнения задач, поставленных перед исполнительными органами государственной власти Новосибирской области, за реализацией в этих учреждениях и организациях мер по профилактике коррупционных правонарушений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ea typeface="Tahoma"/>
                <a:cs typeface="Tahoma"/>
              </a:rPr>
              <a:t>»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/>
        </p:blipFill>
        <p:spPr bwMode="auto">
          <a:xfrm>
            <a:off x="269100" y="282818"/>
            <a:ext cx="690218" cy="690218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 bwMode="auto">
          <a:xfrm>
            <a:off x="3320943" y="1925612"/>
            <a:ext cx="4050459" cy="30777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ea typeface="Tahoma"/>
                <a:cs typeface="Tahoma"/>
              </a:rPr>
              <a:t>Схема плановых проверок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/>
              <a:ea typeface="Tahoma"/>
              <a:cs typeface="Tahoma"/>
            </a:endParaRPr>
          </a:p>
        </p:txBody>
      </p:sp>
      <p:grpSp>
        <p:nvGrpSpPr>
          <p:cNvPr id="12" name="Group 11"/>
          <p:cNvGrpSpPr/>
          <p:nvPr/>
        </p:nvGrpSpPr>
        <p:grpSpPr bwMode="auto">
          <a:xfrm>
            <a:off x="163566" y="2591251"/>
            <a:ext cx="10874996" cy="3207152"/>
            <a:chOff x="759958" y="1631104"/>
            <a:chExt cx="10874996" cy="3183496"/>
          </a:xfrm>
        </p:grpSpPr>
        <p:sp>
          <p:nvSpPr>
            <p:cNvPr id="57" name="Block Arc 56"/>
            <p:cNvSpPr/>
            <p:nvPr/>
          </p:nvSpPr>
          <p:spPr bwMode="auto">
            <a:xfrm rot="16199999" flipH="1">
              <a:off x="759958" y="1631104"/>
              <a:ext cx="3183496" cy="3183496"/>
            </a:xfrm>
            <a:prstGeom prst="blockArc">
              <a:avLst>
                <a:gd name="adj1" fmla="val 10800000"/>
                <a:gd name="adj2" fmla="val 41499"/>
                <a:gd name="adj3" fmla="val 12231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Block Arc 9"/>
            <p:cNvSpPr/>
            <p:nvPr/>
          </p:nvSpPr>
          <p:spPr bwMode="auto">
            <a:xfrm rot="5400000">
              <a:off x="8451458" y="1631104"/>
              <a:ext cx="3183496" cy="3183496"/>
            </a:xfrm>
            <a:prstGeom prst="blockArc">
              <a:avLst>
                <a:gd name="adj1" fmla="val 10800000"/>
                <a:gd name="adj2" fmla="val 41499"/>
                <a:gd name="adj3" fmla="val 12231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4" name="Arrow: Chevron 3"/>
          <p:cNvSpPr/>
          <p:nvPr/>
        </p:nvSpPr>
        <p:spPr bwMode="auto">
          <a:xfrm>
            <a:off x="1374895" y="2420456"/>
            <a:ext cx="2118990" cy="746555"/>
          </a:xfrm>
          <a:prstGeom prst="chevron">
            <a:avLst>
              <a:gd name="adj" fmla="val 50000"/>
            </a:avLst>
          </a:prstGeom>
          <a:solidFill>
            <a:srgbClr val="91C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47" name="Arrow: Chevron 46"/>
          <p:cNvSpPr/>
          <p:nvPr/>
        </p:nvSpPr>
        <p:spPr bwMode="auto">
          <a:xfrm>
            <a:off x="7796142" y="2414742"/>
            <a:ext cx="2118990" cy="746555"/>
          </a:xfrm>
          <a:prstGeom prst="chevron">
            <a:avLst>
              <a:gd name="adj" fmla="val 50000"/>
            </a:avLst>
          </a:prstGeom>
          <a:solidFill>
            <a:srgbClr val="91C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50" name="Arrow: Chevron 49"/>
          <p:cNvSpPr/>
          <p:nvPr/>
        </p:nvSpPr>
        <p:spPr bwMode="auto">
          <a:xfrm>
            <a:off x="5657016" y="2425402"/>
            <a:ext cx="2118990" cy="746555"/>
          </a:xfrm>
          <a:prstGeom prst="chevron">
            <a:avLst>
              <a:gd name="adj" fmla="val 50000"/>
            </a:avLst>
          </a:prstGeom>
          <a:solidFill>
            <a:srgbClr val="91C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51" name="Arrow: Chevron 50"/>
          <p:cNvSpPr/>
          <p:nvPr/>
        </p:nvSpPr>
        <p:spPr bwMode="auto">
          <a:xfrm>
            <a:off x="3523934" y="2423317"/>
            <a:ext cx="2118990" cy="746555"/>
          </a:xfrm>
          <a:prstGeom prst="chevron">
            <a:avLst>
              <a:gd name="adj" fmla="val 50000"/>
            </a:avLst>
          </a:prstGeom>
          <a:solidFill>
            <a:srgbClr val="91C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52" name="Arrow: Chevron 51"/>
          <p:cNvSpPr/>
          <p:nvPr/>
        </p:nvSpPr>
        <p:spPr bwMode="auto">
          <a:xfrm flipH="1">
            <a:off x="7750057" y="5214075"/>
            <a:ext cx="2118990" cy="746555"/>
          </a:xfrm>
          <a:prstGeom prst="chevron">
            <a:avLst>
              <a:gd name="adj" fmla="val 50000"/>
            </a:avLst>
          </a:prstGeom>
          <a:solidFill>
            <a:srgbClr val="91C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54" name="Arrow: Chevron 53"/>
          <p:cNvSpPr/>
          <p:nvPr/>
        </p:nvSpPr>
        <p:spPr bwMode="auto">
          <a:xfrm flipH="1">
            <a:off x="5631067" y="5223189"/>
            <a:ext cx="2118990" cy="746555"/>
          </a:xfrm>
          <a:prstGeom prst="chevron">
            <a:avLst>
              <a:gd name="adj" fmla="val 50000"/>
            </a:avLst>
          </a:prstGeom>
          <a:solidFill>
            <a:srgbClr val="91C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55" name="Arrow: Chevron 54"/>
          <p:cNvSpPr/>
          <p:nvPr/>
        </p:nvSpPr>
        <p:spPr bwMode="auto">
          <a:xfrm flipH="1">
            <a:off x="3525442" y="5238291"/>
            <a:ext cx="2118990" cy="746555"/>
          </a:xfrm>
          <a:prstGeom prst="chevron">
            <a:avLst>
              <a:gd name="adj" fmla="val 50000"/>
            </a:avLst>
          </a:prstGeom>
          <a:solidFill>
            <a:srgbClr val="91C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56" name="Arrow: Chevron 55"/>
          <p:cNvSpPr/>
          <p:nvPr/>
        </p:nvSpPr>
        <p:spPr bwMode="auto">
          <a:xfrm flipH="1">
            <a:off x="1455765" y="5223190"/>
            <a:ext cx="2118990" cy="746555"/>
          </a:xfrm>
          <a:prstGeom prst="chevron">
            <a:avLst>
              <a:gd name="adj" fmla="val 50000"/>
            </a:avLst>
          </a:prstGeom>
          <a:solidFill>
            <a:srgbClr val="91C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58" name="Group 57"/>
          <p:cNvGrpSpPr/>
          <p:nvPr/>
        </p:nvGrpSpPr>
        <p:grpSpPr bwMode="auto">
          <a:xfrm>
            <a:off x="2326569" y="2648135"/>
            <a:ext cx="377381" cy="310521"/>
            <a:chOff x="4892675" y="2516188"/>
            <a:chExt cx="287338" cy="285750"/>
          </a:xfrm>
          <a:solidFill>
            <a:schemeClr val="bg1"/>
          </a:solidFill>
        </p:grpSpPr>
        <p:sp>
          <p:nvSpPr>
            <p:cNvPr id="59" name="Freeform 1161"/>
            <p:cNvSpPr/>
            <p:nvPr/>
          </p:nvSpPr>
          <p:spPr bwMode="auto">
            <a:xfrm>
              <a:off x="4892675" y="2554288"/>
              <a:ext cx="200025" cy="220663"/>
            </a:xfrm>
            <a:custGeom>
              <a:avLst/>
              <a:gdLst>
                <a:gd name="T0" fmla="*/ 411 w 506"/>
                <a:gd name="T1" fmla="*/ 506 h 554"/>
                <a:gd name="T2" fmla="*/ 506 w 506"/>
                <a:gd name="T3" fmla="*/ 410 h 554"/>
                <a:gd name="T4" fmla="*/ 506 w 506"/>
                <a:gd name="T5" fmla="*/ 11 h 554"/>
                <a:gd name="T6" fmla="*/ 505 w 506"/>
                <a:gd name="T7" fmla="*/ 7 h 554"/>
                <a:gd name="T8" fmla="*/ 503 w 506"/>
                <a:gd name="T9" fmla="*/ 3 h 554"/>
                <a:gd name="T10" fmla="*/ 499 w 506"/>
                <a:gd name="T11" fmla="*/ 1 h 554"/>
                <a:gd name="T12" fmla="*/ 494 w 506"/>
                <a:gd name="T13" fmla="*/ 0 h 554"/>
                <a:gd name="T14" fmla="*/ 410 w 506"/>
                <a:gd name="T15" fmla="*/ 0 h 554"/>
                <a:gd name="T16" fmla="*/ 410 w 506"/>
                <a:gd name="T17" fmla="*/ 71 h 554"/>
                <a:gd name="T18" fmla="*/ 434 w 506"/>
                <a:gd name="T19" fmla="*/ 71 h 554"/>
                <a:gd name="T20" fmla="*/ 434 w 506"/>
                <a:gd name="T21" fmla="*/ 481 h 554"/>
                <a:gd name="T22" fmla="*/ 73 w 506"/>
                <a:gd name="T23" fmla="*/ 481 h 554"/>
                <a:gd name="T24" fmla="*/ 73 w 506"/>
                <a:gd name="T25" fmla="*/ 71 h 554"/>
                <a:gd name="T26" fmla="*/ 97 w 506"/>
                <a:gd name="T27" fmla="*/ 71 h 554"/>
                <a:gd name="T28" fmla="*/ 97 w 506"/>
                <a:gd name="T29" fmla="*/ 0 h 554"/>
                <a:gd name="T30" fmla="*/ 12 w 506"/>
                <a:gd name="T31" fmla="*/ 0 h 554"/>
                <a:gd name="T32" fmla="*/ 7 w 506"/>
                <a:gd name="T33" fmla="*/ 1 h 554"/>
                <a:gd name="T34" fmla="*/ 4 w 506"/>
                <a:gd name="T35" fmla="*/ 3 h 554"/>
                <a:gd name="T36" fmla="*/ 1 w 506"/>
                <a:gd name="T37" fmla="*/ 7 h 554"/>
                <a:gd name="T38" fmla="*/ 0 w 506"/>
                <a:gd name="T39" fmla="*/ 11 h 554"/>
                <a:gd name="T40" fmla="*/ 0 w 506"/>
                <a:gd name="T41" fmla="*/ 494 h 554"/>
                <a:gd name="T42" fmla="*/ 0 w 506"/>
                <a:gd name="T43" fmla="*/ 501 h 554"/>
                <a:gd name="T44" fmla="*/ 1 w 506"/>
                <a:gd name="T45" fmla="*/ 508 h 554"/>
                <a:gd name="T46" fmla="*/ 2 w 506"/>
                <a:gd name="T47" fmla="*/ 514 h 554"/>
                <a:gd name="T48" fmla="*/ 4 w 506"/>
                <a:gd name="T49" fmla="*/ 520 h 554"/>
                <a:gd name="T50" fmla="*/ 6 w 506"/>
                <a:gd name="T51" fmla="*/ 525 h 554"/>
                <a:gd name="T52" fmla="*/ 9 w 506"/>
                <a:gd name="T53" fmla="*/ 530 h 554"/>
                <a:gd name="T54" fmla="*/ 12 w 506"/>
                <a:gd name="T55" fmla="*/ 534 h 554"/>
                <a:gd name="T56" fmla="*/ 15 w 506"/>
                <a:gd name="T57" fmla="*/ 538 h 554"/>
                <a:gd name="T58" fmla="*/ 20 w 506"/>
                <a:gd name="T59" fmla="*/ 542 h 554"/>
                <a:gd name="T60" fmla="*/ 24 w 506"/>
                <a:gd name="T61" fmla="*/ 546 h 554"/>
                <a:gd name="T62" fmla="*/ 29 w 506"/>
                <a:gd name="T63" fmla="*/ 548 h 554"/>
                <a:gd name="T64" fmla="*/ 35 w 506"/>
                <a:gd name="T65" fmla="*/ 550 h 554"/>
                <a:gd name="T66" fmla="*/ 40 w 506"/>
                <a:gd name="T67" fmla="*/ 552 h 554"/>
                <a:gd name="T68" fmla="*/ 46 w 506"/>
                <a:gd name="T69" fmla="*/ 553 h 554"/>
                <a:gd name="T70" fmla="*/ 53 w 506"/>
                <a:gd name="T71" fmla="*/ 554 h 554"/>
                <a:gd name="T72" fmla="*/ 60 w 506"/>
                <a:gd name="T73" fmla="*/ 554 h 554"/>
                <a:gd name="T74" fmla="*/ 396 w 506"/>
                <a:gd name="T75" fmla="*/ 554 h 554"/>
                <a:gd name="T76" fmla="*/ 408 w 506"/>
                <a:gd name="T77" fmla="*/ 512 h 554"/>
                <a:gd name="T78" fmla="*/ 409 w 506"/>
                <a:gd name="T79" fmla="*/ 509 h 554"/>
                <a:gd name="T80" fmla="*/ 411 w 506"/>
                <a:gd name="T81" fmla="*/ 506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06" h="554" extrusionOk="0">
                  <a:moveTo>
                    <a:pt x="411" y="506"/>
                  </a:moveTo>
                  <a:lnTo>
                    <a:pt x="506" y="410"/>
                  </a:lnTo>
                  <a:lnTo>
                    <a:pt x="506" y="11"/>
                  </a:lnTo>
                  <a:lnTo>
                    <a:pt x="505" y="7"/>
                  </a:lnTo>
                  <a:lnTo>
                    <a:pt x="503" y="3"/>
                  </a:lnTo>
                  <a:lnTo>
                    <a:pt x="499" y="1"/>
                  </a:lnTo>
                  <a:lnTo>
                    <a:pt x="494" y="0"/>
                  </a:lnTo>
                  <a:lnTo>
                    <a:pt x="410" y="0"/>
                  </a:lnTo>
                  <a:lnTo>
                    <a:pt x="410" y="71"/>
                  </a:lnTo>
                  <a:lnTo>
                    <a:pt x="434" y="71"/>
                  </a:lnTo>
                  <a:lnTo>
                    <a:pt x="434" y="481"/>
                  </a:lnTo>
                  <a:lnTo>
                    <a:pt x="73" y="481"/>
                  </a:lnTo>
                  <a:lnTo>
                    <a:pt x="73" y="71"/>
                  </a:lnTo>
                  <a:lnTo>
                    <a:pt x="97" y="71"/>
                  </a:lnTo>
                  <a:lnTo>
                    <a:pt x="97" y="0"/>
                  </a:lnTo>
                  <a:lnTo>
                    <a:pt x="12" y="0"/>
                  </a:lnTo>
                  <a:lnTo>
                    <a:pt x="7" y="1"/>
                  </a:lnTo>
                  <a:lnTo>
                    <a:pt x="4" y="3"/>
                  </a:lnTo>
                  <a:lnTo>
                    <a:pt x="1" y="7"/>
                  </a:lnTo>
                  <a:lnTo>
                    <a:pt x="0" y="11"/>
                  </a:lnTo>
                  <a:lnTo>
                    <a:pt x="0" y="494"/>
                  </a:lnTo>
                  <a:lnTo>
                    <a:pt x="0" y="501"/>
                  </a:lnTo>
                  <a:lnTo>
                    <a:pt x="1" y="508"/>
                  </a:lnTo>
                  <a:lnTo>
                    <a:pt x="2" y="514"/>
                  </a:lnTo>
                  <a:lnTo>
                    <a:pt x="4" y="520"/>
                  </a:lnTo>
                  <a:lnTo>
                    <a:pt x="6" y="525"/>
                  </a:lnTo>
                  <a:lnTo>
                    <a:pt x="9" y="530"/>
                  </a:lnTo>
                  <a:lnTo>
                    <a:pt x="12" y="534"/>
                  </a:lnTo>
                  <a:lnTo>
                    <a:pt x="15" y="538"/>
                  </a:lnTo>
                  <a:lnTo>
                    <a:pt x="20" y="542"/>
                  </a:lnTo>
                  <a:lnTo>
                    <a:pt x="24" y="546"/>
                  </a:lnTo>
                  <a:lnTo>
                    <a:pt x="29" y="548"/>
                  </a:lnTo>
                  <a:lnTo>
                    <a:pt x="35" y="550"/>
                  </a:lnTo>
                  <a:lnTo>
                    <a:pt x="40" y="552"/>
                  </a:lnTo>
                  <a:lnTo>
                    <a:pt x="46" y="553"/>
                  </a:lnTo>
                  <a:lnTo>
                    <a:pt x="53" y="554"/>
                  </a:lnTo>
                  <a:lnTo>
                    <a:pt x="60" y="554"/>
                  </a:lnTo>
                  <a:lnTo>
                    <a:pt x="396" y="554"/>
                  </a:lnTo>
                  <a:lnTo>
                    <a:pt x="408" y="512"/>
                  </a:lnTo>
                  <a:lnTo>
                    <a:pt x="409" y="509"/>
                  </a:lnTo>
                  <a:lnTo>
                    <a:pt x="411" y="50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0" name="Freeform 1162"/>
            <p:cNvSpPr/>
            <p:nvPr/>
          </p:nvSpPr>
          <p:spPr bwMode="auto">
            <a:xfrm>
              <a:off x="4953000" y="2622550"/>
              <a:ext cx="69850" cy="9525"/>
            </a:xfrm>
            <a:custGeom>
              <a:avLst/>
              <a:gdLst>
                <a:gd name="T0" fmla="*/ 164 w 176"/>
                <a:gd name="T1" fmla="*/ 0 h 25"/>
                <a:gd name="T2" fmla="*/ 12 w 176"/>
                <a:gd name="T3" fmla="*/ 0 h 25"/>
                <a:gd name="T4" fmla="*/ 7 w 176"/>
                <a:gd name="T5" fmla="*/ 1 h 25"/>
                <a:gd name="T6" fmla="*/ 4 w 176"/>
                <a:gd name="T7" fmla="*/ 4 h 25"/>
                <a:gd name="T8" fmla="*/ 1 w 176"/>
                <a:gd name="T9" fmla="*/ 7 h 25"/>
                <a:gd name="T10" fmla="*/ 0 w 176"/>
                <a:gd name="T11" fmla="*/ 12 h 25"/>
                <a:gd name="T12" fmla="*/ 1 w 176"/>
                <a:gd name="T13" fmla="*/ 18 h 25"/>
                <a:gd name="T14" fmla="*/ 4 w 176"/>
                <a:gd name="T15" fmla="*/ 21 h 25"/>
                <a:gd name="T16" fmla="*/ 7 w 176"/>
                <a:gd name="T17" fmla="*/ 24 h 25"/>
                <a:gd name="T18" fmla="*/ 12 w 176"/>
                <a:gd name="T19" fmla="*/ 25 h 25"/>
                <a:gd name="T20" fmla="*/ 164 w 176"/>
                <a:gd name="T21" fmla="*/ 25 h 25"/>
                <a:gd name="T22" fmla="*/ 168 w 176"/>
                <a:gd name="T23" fmla="*/ 24 h 25"/>
                <a:gd name="T24" fmla="*/ 172 w 176"/>
                <a:gd name="T25" fmla="*/ 21 h 25"/>
                <a:gd name="T26" fmla="*/ 175 w 176"/>
                <a:gd name="T27" fmla="*/ 18 h 25"/>
                <a:gd name="T28" fmla="*/ 176 w 176"/>
                <a:gd name="T29" fmla="*/ 12 h 25"/>
                <a:gd name="T30" fmla="*/ 175 w 176"/>
                <a:gd name="T31" fmla="*/ 7 h 25"/>
                <a:gd name="T32" fmla="*/ 172 w 176"/>
                <a:gd name="T33" fmla="*/ 4 h 25"/>
                <a:gd name="T34" fmla="*/ 168 w 176"/>
                <a:gd name="T35" fmla="*/ 1 h 25"/>
                <a:gd name="T36" fmla="*/ 164 w 176"/>
                <a:gd name="T3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6" h="25" extrusionOk="0">
                  <a:moveTo>
                    <a:pt x="164" y="0"/>
                  </a:moveTo>
                  <a:lnTo>
                    <a:pt x="12" y="0"/>
                  </a:lnTo>
                  <a:lnTo>
                    <a:pt x="7" y="1"/>
                  </a:lnTo>
                  <a:lnTo>
                    <a:pt x="4" y="4"/>
                  </a:lnTo>
                  <a:lnTo>
                    <a:pt x="1" y="7"/>
                  </a:lnTo>
                  <a:lnTo>
                    <a:pt x="0" y="12"/>
                  </a:lnTo>
                  <a:lnTo>
                    <a:pt x="1" y="18"/>
                  </a:lnTo>
                  <a:lnTo>
                    <a:pt x="4" y="21"/>
                  </a:lnTo>
                  <a:lnTo>
                    <a:pt x="7" y="24"/>
                  </a:lnTo>
                  <a:lnTo>
                    <a:pt x="12" y="25"/>
                  </a:lnTo>
                  <a:lnTo>
                    <a:pt x="164" y="25"/>
                  </a:lnTo>
                  <a:lnTo>
                    <a:pt x="168" y="24"/>
                  </a:lnTo>
                  <a:lnTo>
                    <a:pt x="172" y="21"/>
                  </a:lnTo>
                  <a:lnTo>
                    <a:pt x="175" y="18"/>
                  </a:lnTo>
                  <a:lnTo>
                    <a:pt x="176" y="12"/>
                  </a:lnTo>
                  <a:lnTo>
                    <a:pt x="175" y="7"/>
                  </a:lnTo>
                  <a:lnTo>
                    <a:pt x="172" y="4"/>
                  </a:lnTo>
                  <a:lnTo>
                    <a:pt x="168" y="1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" name="Freeform 1163"/>
            <p:cNvSpPr/>
            <p:nvPr/>
          </p:nvSpPr>
          <p:spPr bwMode="auto">
            <a:xfrm>
              <a:off x="4940300" y="2516188"/>
              <a:ext cx="104775" cy="82550"/>
            </a:xfrm>
            <a:custGeom>
              <a:avLst/>
              <a:gdLst>
                <a:gd name="T0" fmla="*/ 253 w 266"/>
                <a:gd name="T1" fmla="*/ 205 h 205"/>
                <a:gd name="T2" fmla="*/ 263 w 266"/>
                <a:gd name="T3" fmla="*/ 202 h 205"/>
                <a:gd name="T4" fmla="*/ 266 w 266"/>
                <a:gd name="T5" fmla="*/ 193 h 205"/>
                <a:gd name="T6" fmla="*/ 265 w 266"/>
                <a:gd name="T7" fmla="*/ 56 h 205"/>
                <a:gd name="T8" fmla="*/ 258 w 266"/>
                <a:gd name="T9" fmla="*/ 49 h 205"/>
                <a:gd name="T10" fmla="*/ 217 w 266"/>
                <a:gd name="T11" fmla="*/ 48 h 205"/>
                <a:gd name="T12" fmla="*/ 205 w 266"/>
                <a:gd name="T13" fmla="*/ 43 h 205"/>
                <a:gd name="T14" fmla="*/ 200 w 266"/>
                <a:gd name="T15" fmla="*/ 32 h 205"/>
                <a:gd name="T16" fmla="*/ 192 w 266"/>
                <a:gd name="T17" fmla="*/ 19 h 205"/>
                <a:gd name="T18" fmla="*/ 178 w 266"/>
                <a:gd name="T19" fmla="*/ 9 h 205"/>
                <a:gd name="T20" fmla="*/ 169 w 266"/>
                <a:gd name="T21" fmla="*/ 5 h 205"/>
                <a:gd name="T22" fmla="*/ 166 w 266"/>
                <a:gd name="T23" fmla="*/ 4 h 205"/>
                <a:gd name="T24" fmla="*/ 162 w 266"/>
                <a:gd name="T25" fmla="*/ 4 h 205"/>
                <a:gd name="T26" fmla="*/ 158 w 266"/>
                <a:gd name="T27" fmla="*/ 3 h 205"/>
                <a:gd name="T28" fmla="*/ 154 w 266"/>
                <a:gd name="T29" fmla="*/ 2 h 205"/>
                <a:gd name="T30" fmla="*/ 150 w 266"/>
                <a:gd name="T31" fmla="*/ 1 h 205"/>
                <a:gd name="T32" fmla="*/ 145 w 266"/>
                <a:gd name="T33" fmla="*/ 1 h 205"/>
                <a:gd name="T34" fmla="*/ 140 w 266"/>
                <a:gd name="T35" fmla="*/ 0 h 205"/>
                <a:gd name="T36" fmla="*/ 131 w 266"/>
                <a:gd name="T37" fmla="*/ 0 h 205"/>
                <a:gd name="T38" fmla="*/ 125 w 266"/>
                <a:gd name="T39" fmla="*/ 1 h 205"/>
                <a:gd name="T40" fmla="*/ 121 w 266"/>
                <a:gd name="T41" fmla="*/ 1 h 205"/>
                <a:gd name="T42" fmla="*/ 117 w 266"/>
                <a:gd name="T43" fmla="*/ 2 h 205"/>
                <a:gd name="T44" fmla="*/ 113 w 266"/>
                <a:gd name="T45" fmla="*/ 3 h 205"/>
                <a:gd name="T46" fmla="*/ 110 w 266"/>
                <a:gd name="T47" fmla="*/ 4 h 205"/>
                <a:gd name="T48" fmla="*/ 106 w 266"/>
                <a:gd name="T49" fmla="*/ 4 h 205"/>
                <a:gd name="T50" fmla="*/ 102 w 266"/>
                <a:gd name="T51" fmla="*/ 5 h 205"/>
                <a:gd name="T52" fmla="*/ 92 w 266"/>
                <a:gd name="T53" fmla="*/ 9 h 205"/>
                <a:gd name="T54" fmla="*/ 79 w 266"/>
                <a:gd name="T55" fmla="*/ 19 h 205"/>
                <a:gd name="T56" fmla="*/ 70 w 266"/>
                <a:gd name="T57" fmla="*/ 32 h 205"/>
                <a:gd name="T58" fmla="*/ 65 w 266"/>
                <a:gd name="T59" fmla="*/ 43 h 205"/>
                <a:gd name="T60" fmla="*/ 55 w 266"/>
                <a:gd name="T61" fmla="*/ 48 h 205"/>
                <a:gd name="T62" fmla="*/ 9 w 266"/>
                <a:gd name="T63" fmla="*/ 49 h 205"/>
                <a:gd name="T64" fmla="*/ 1 w 266"/>
                <a:gd name="T65" fmla="*/ 56 h 205"/>
                <a:gd name="T66" fmla="*/ 0 w 266"/>
                <a:gd name="T67" fmla="*/ 193 h 205"/>
                <a:gd name="T68" fmla="*/ 5 w 266"/>
                <a:gd name="T69" fmla="*/ 202 h 205"/>
                <a:gd name="T70" fmla="*/ 13 w 266"/>
                <a:gd name="T71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66" h="205" extrusionOk="0">
                  <a:moveTo>
                    <a:pt x="13" y="205"/>
                  </a:moveTo>
                  <a:lnTo>
                    <a:pt x="253" y="205"/>
                  </a:lnTo>
                  <a:lnTo>
                    <a:pt x="258" y="204"/>
                  </a:lnTo>
                  <a:lnTo>
                    <a:pt x="263" y="202"/>
                  </a:lnTo>
                  <a:lnTo>
                    <a:pt x="265" y="198"/>
                  </a:lnTo>
                  <a:lnTo>
                    <a:pt x="266" y="193"/>
                  </a:lnTo>
                  <a:lnTo>
                    <a:pt x="266" y="60"/>
                  </a:lnTo>
                  <a:lnTo>
                    <a:pt x="265" y="56"/>
                  </a:lnTo>
                  <a:lnTo>
                    <a:pt x="263" y="52"/>
                  </a:lnTo>
                  <a:lnTo>
                    <a:pt x="258" y="49"/>
                  </a:lnTo>
                  <a:lnTo>
                    <a:pt x="253" y="48"/>
                  </a:lnTo>
                  <a:lnTo>
                    <a:pt x="217" y="48"/>
                  </a:lnTo>
                  <a:lnTo>
                    <a:pt x="207" y="48"/>
                  </a:lnTo>
                  <a:lnTo>
                    <a:pt x="205" y="43"/>
                  </a:lnTo>
                  <a:lnTo>
                    <a:pt x="203" y="38"/>
                  </a:lnTo>
                  <a:lnTo>
                    <a:pt x="200" y="32"/>
                  </a:lnTo>
                  <a:lnTo>
                    <a:pt x="197" y="26"/>
                  </a:lnTo>
                  <a:lnTo>
                    <a:pt x="192" y="19"/>
                  </a:lnTo>
                  <a:lnTo>
                    <a:pt x="186" y="14"/>
                  </a:lnTo>
                  <a:lnTo>
                    <a:pt x="178" y="9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6" y="4"/>
                  </a:lnTo>
                  <a:lnTo>
                    <a:pt x="163" y="4"/>
                  </a:lnTo>
                  <a:lnTo>
                    <a:pt x="162" y="4"/>
                  </a:lnTo>
                  <a:lnTo>
                    <a:pt x="161" y="4"/>
                  </a:lnTo>
                  <a:lnTo>
                    <a:pt x="158" y="3"/>
                  </a:lnTo>
                  <a:lnTo>
                    <a:pt x="155" y="2"/>
                  </a:lnTo>
                  <a:lnTo>
                    <a:pt x="154" y="2"/>
                  </a:lnTo>
                  <a:lnTo>
                    <a:pt x="153" y="1"/>
                  </a:lnTo>
                  <a:lnTo>
                    <a:pt x="150" y="1"/>
                  </a:lnTo>
                  <a:lnTo>
                    <a:pt x="147" y="1"/>
                  </a:lnTo>
                  <a:lnTo>
                    <a:pt x="145" y="1"/>
                  </a:lnTo>
                  <a:lnTo>
                    <a:pt x="144" y="1"/>
                  </a:lnTo>
                  <a:lnTo>
                    <a:pt x="140" y="0"/>
                  </a:lnTo>
                  <a:lnTo>
                    <a:pt x="135" y="0"/>
                  </a:lnTo>
                  <a:lnTo>
                    <a:pt x="131" y="0"/>
                  </a:lnTo>
                  <a:lnTo>
                    <a:pt x="126" y="1"/>
                  </a:lnTo>
                  <a:lnTo>
                    <a:pt x="125" y="1"/>
                  </a:lnTo>
                  <a:lnTo>
                    <a:pt x="124" y="1"/>
                  </a:lnTo>
                  <a:lnTo>
                    <a:pt x="121" y="1"/>
                  </a:lnTo>
                  <a:lnTo>
                    <a:pt x="118" y="1"/>
                  </a:lnTo>
                  <a:lnTo>
                    <a:pt x="117" y="2"/>
                  </a:lnTo>
                  <a:lnTo>
                    <a:pt x="116" y="2"/>
                  </a:lnTo>
                  <a:lnTo>
                    <a:pt x="113" y="3"/>
                  </a:lnTo>
                  <a:lnTo>
                    <a:pt x="110" y="4"/>
                  </a:lnTo>
                  <a:lnTo>
                    <a:pt x="110" y="4"/>
                  </a:lnTo>
                  <a:lnTo>
                    <a:pt x="109" y="4"/>
                  </a:lnTo>
                  <a:lnTo>
                    <a:pt x="106" y="4"/>
                  </a:lnTo>
                  <a:lnTo>
                    <a:pt x="102" y="5"/>
                  </a:lnTo>
                  <a:lnTo>
                    <a:pt x="102" y="5"/>
                  </a:lnTo>
                  <a:lnTo>
                    <a:pt x="101" y="5"/>
                  </a:lnTo>
                  <a:lnTo>
                    <a:pt x="92" y="9"/>
                  </a:lnTo>
                  <a:lnTo>
                    <a:pt x="85" y="14"/>
                  </a:lnTo>
                  <a:lnTo>
                    <a:pt x="79" y="19"/>
                  </a:lnTo>
                  <a:lnTo>
                    <a:pt x="74" y="26"/>
                  </a:lnTo>
                  <a:lnTo>
                    <a:pt x="70" y="32"/>
                  </a:lnTo>
                  <a:lnTo>
                    <a:pt x="67" y="38"/>
                  </a:lnTo>
                  <a:lnTo>
                    <a:pt x="65" y="43"/>
                  </a:lnTo>
                  <a:lnTo>
                    <a:pt x="64" y="48"/>
                  </a:lnTo>
                  <a:lnTo>
                    <a:pt x="55" y="48"/>
                  </a:lnTo>
                  <a:lnTo>
                    <a:pt x="13" y="48"/>
                  </a:lnTo>
                  <a:lnTo>
                    <a:pt x="9" y="49"/>
                  </a:lnTo>
                  <a:lnTo>
                    <a:pt x="5" y="52"/>
                  </a:lnTo>
                  <a:lnTo>
                    <a:pt x="1" y="56"/>
                  </a:lnTo>
                  <a:lnTo>
                    <a:pt x="0" y="60"/>
                  </a:lnTo>
                  <a:lnTo>
                    <a:pt x="0" y="193"/>
                  </a:lnTo>
                  <a:lnTo>
                    <a:pt x="1" y="198"/>
                  </a:lnTo>
                  <a:lnTo>
                    <a:pt x="5" y="202"/>
                  </a:lnTo>
                  <a:lnTo>
                    <a:pt x="9" y="204"/>
                  </a:lnTo>
                  <a:lnTo>
                    <a:pt x="13" y="20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2" name="Freeform 1164"/>
            <p:cNvSpPr/>
            <p:nvPr/>
          </p:nvSpPr>
          <p:spPr bwMode="auto">
            <a:xfrm>
              <a:off x="5051424" y="2767013"/>
              <a:ext cx="34925" cy="34925"/>
            </a:xfrm>
            <a:custGeom>
              <a:avLst/>
              <a:gdLst>
                <a:gd name="T0" fmla="*/ 0 w 88"/>
                <a:gd name="T1" fmla="*/ 88 h 88"/>
                <a:gd name="T2" fmla="*/ 88 w 88"/>
                <a:gd name="T3" fmla="*/ 64 h 88"/>
                <a:gd name="T4" fmla="*/ 25 w 88"/>
                <a:gd name="T5" fmla="*/ 0 h 88"/>
                <a:gd name="T6" fmla="*/ 0 w 88"/>
                <a:gd name="T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88" extrusionOk="0">
                  <a:moveTo>
                    <a:pt x="0" y="88"/>
                  </a:moveTo>
                  <a:lnTo>
                    <a:pt x="88" y="64"/>
                  </a:lnTo>
                  <a:lnTo>
                    <a:pt x="25" y="0"/>
                  </a:lnTo>
                  <a:lnTo>
                    <a:pt x="0" y="8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3" name="Freeform 1165"/>
            <p:cNvSpPr/>
            <p:nvPr/>
          </p:nvSpPr>
          <p:spPr bwMode="auto">
            <a:xfrm>
              <a:off x="5065713" y="2701925"/>
              <a:ext cx="87313" cy="85725"/>
            </a:xfrm>
            <a:custGeom>
              <a:avLst/>
              <a:gdLst>
                <a:gd name="T0" fmla="*/ 0 w 218"/>
                <a:gd name="T1" fmla="*/ 145 h 218"/>
                <a:gd name="T2" fmla="*/ 73 w 218"/>
                <a:gd name="T3" fmla="*/ 218 h 218"/>
                <a:gd name="T4" fmla="*/ 218 w 218"/>
                <a:gd name="T5" fmla="*/ 74 h 218"/>
                <a:gd name="T6" fmla="*/ 144 w 218"/>
                <a:gd name="T7" fmla="*/ 0 h 218"/>
                <a:gd name="T8" fmla="*/ 0 w 218"/>
                <a:gd name="T9" fmla="*/ 145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218" extrusionOk="0">
                  <a:moveTo>
                    <a:pt x="0" y="145"/>
                  </a:moveTo>
                  <a:lnTo>
                    <a:pt x="73" y="218"/>
                  </a:lnTo>
                  <a:lnTo>
                    <a:pt x="218" y="74"/>
                  </a:lnTo>
                  <a:lnTo>
                    <a:pt x="144" y="0"/>
                  </a:lnTo>
                  <a:lnTo>
                    <a:pt x="0" y="1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4" name="Freeform 1166"/>
            <p:cNvSpPr/>
            <p:nvPr/>
          </p:nvSpPr>
          <p:spPr bwMode="auto">
            <a:xfrm>
              <a:off x="5130800" y="2674938"/>
              <a:ext cx="49213" cy="49213"/>
            </a:xfrm>
            <a:custGeom>
              <a:avLst/>
              <a:gdLst>
                <a:gd name="T0" fmla="*/ 50 w 123"/>
                <a:gd name="T1" fmla="*/ 0 h 123"/>
                <a:gd name="T2" fmla="*/ 0 w 123"/>
                <a:gd name="T3" fmla="*/ 50 h 123"/>
                <a:gd name="T4" fmla="*/ 73 w 123"/>
                <a:gd name="T5" fmla="*/ 123 h 123"/>
                <a:gd name="T6" fmla="*/ 123 w 123"/>
                <a:gd name="T7" fmla="*/ 73 h 123"/>
                <a:gd name="T8" fmla="*/ 50 w 123"/>
                <a:gd name="T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23" extrusionOk="0">
                  <a:moveTo>
                    <a:pt x="50" y="0"/>
                  </a:moveTo>
                  <a:lnTo>
                    <a:pt x="0" y="50"/>
                  </a:lnTo>
                  <a:lnTo>
                    <a:pt x="73" y="123"/>
                  </a:lnTo>
                  <a:lnTo>
                    <a:pt x="123" y="73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5" name="Freeform 1167"/>
            <p:cNvSpPr/>
            <p:nvPr/>
          </p:nvSpPr>
          <p:spPr bwMode="auto">
            <a:xfrm>
              <a:off x="4953000" y="2651125"/>
              <a:ext cx="69850" cy="9525"/>
            </a:xfrm>
            <a:custGeom>
              <a:avLst/>
              <a:gdLst>
                <a:gd name="T0" fmla="*/ 164 w 176"/>
                <a:gd name="T1" fmla="*/ 0 h 23"/>
                <a:gd name="T2" fmla="*/ 12 w 176"/>
                <a:gd name="T3" fmla="*/ 0 h 23"/>
                <a:gd name="T4" fmla="*/ 7 w 176"/>
                <a:gd name="T5" fmla="*/ 1 h 23"/>
                <a:gd name="T6" fmla="*/ 4 w 176"/>
                <a:gd name="T7" fmla="*/ 3 h 23"/>
                <a:gd name="T8" fmla="*/ 1 w 176"/>
                <a:gd name="T9" fmla="*/ 7 h 23"/>
                <a:gd name="T10" fmla="*/ 0 w 176"/>
                <a:gd name="T11" fmla="*/ 12 h 23"/>
                <a:gd name="T12" fmla="*/ 1 w 176"/>
                <a:gd name="T13" fmla="*/ 16 h 23"/>
                <a:gd name="T14" fmla="*/ 4 w 176"/>
                <a:gd name="T15" fmla="*/ 20 h 23"/>
                <a:gd name="T16" fmla="*/ 7 w 176"/>
                <a:gd name="T17" fmla="*/ 23 h 23"/>
                <a:gd name="T18" fmla="*/ 12 w 176"/>
                <a:gd name="T19" fmla="*/ 23 h 23"/>
                <a:gd name="T20" fmla="*/ 164 w 176"/>
                <a:gd name="T21" fmla="*/ 23 h 23"/>
                <a:gd name="T22" fmla="*/ 168 w 176"/>
                <a:gd name="T23" fmla="*/ 23 h 23"/>
                <a:gd name="T24" fmla="*/ 172 w 176"/>
                <a:gd name="T25" fmla="*/ 20 h 23"/>
                <a:gd name="T26" fmla="*/ 175 w 176"/>
                <a:gd name="T27" fmla="*/ 16 h 23"/>
                <a:gd name="T28" fmla="*/ 176 w 176"/>
                <a:gd name="T29" fmla="*/ 12 h 23"/>
                <a:gd name="T30" fmla="*/ 175 w 176"/>
                <a:gd name="T31" fmla="*/ 7 h 23"/>
                <a:gd name="T32" fmla="*/ 172 w 176"/>
                <a:gd name="T33" fmla="*/ 3 h 23"/>
                <a:gd name="T34" fmla="*/ 168 w 176"/>
                <a:gd name="T35" fmla="*/ 1 h 23"/>
                <a:gd name="T36" fmla="*/ 164 w 176"/>
                <a:gd name="T3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6" h="23" extrusionOk="0">
                  <a:moveTo>
                    <a:pt x="164" y="0"/>
                  </a:moveTo>
                  <a:lnTo>
                    <a:pt x="12" y="0"/>
                  </a:lnTo>
                  <a:lnTo>
                    <a:pt x="7" y="1"/>
                  </a:lnTo>
                  <a:lnTo>
                    <a:pt x="4" y="3"/>
                  </a:lnTo>
                  <a:lnTo>
                    <a:pt x="1" y="7"/>
                  </a:lnTo>
                  <a:lnTo>
                    <a:pt x="0" y="12"/>
                  </a:lnTo>
                  <a:lnTo>
                    <a:pt x="1" y="16"/>
                  </a:lnTo>
                  <a:lnTo>
                    <a:pt x="4" y="20"/>
                  </a:lnTo>
                  <a:lnTo>
                    <a:pt x="7" y="23"/>
                  </a:lnTo>
                  <a:lnTo>
                    <a:pt x="12" y="23"/>
                  </a:lnTo>
                  <a:lnTo>
                    <a:pt x="164" y="23"/>
                  </a:lnTo>
                  <a:lnTo>
                    <a:pt x="168" y="23"/>
                  </a:lnTo>
                  <a:lnTo>
                    <a:pt x="172" y="20"/>
                  </a:lnTo>
                  <a:lnTo>
                    <a:pt x="175" y="16"/>
                  </a:lnTo>
                  <a:lnTo>
                    <a:pt x="176" y="12"/>
                  </a:lnTo>
                  <a:lnTo>
                    <a:pt x="175" y="7"/>
                  </a:lnTo>
                  <a:lnTo>
                    <a:pt x="172" y="3"/>
                  </a:lnTo>
                  <a:lnTo>
                    <a:pt x="168" y="1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" name="Freeform 1168"/>
            <p:cNvSpPr/>
            <p:nvPr/>
          </p:nvSpPr>
          <p:spPr bwMode="auto">
            <a:xfrm>
              <a:off x="4953000" y="2679700"/>
              <a:ext cx="69850" cy="9525"/>
            </a:xfrm>
            <a:custGeom>
              <a:avLst/>
              <a:gdLst>
                <a:gd name="T0" fmla="*/ 176 w 176"/>
                <a:gd name="T1" fmla="*/ 11 h 23"/>
                <a:gd name="T2" fmla="*/ 175 w 176"/>
                <a:gd name="T3" fmla="*/ 7 h 23"/>
                <a:gd name="T4" fmla="*/ 172 w 176"/>
                <a:gd name="T5" fmla="*/ 3 h 23"/>
                <a:gd name="T6" fmla="*/ 168 w 176"/>
                <a:gd name="T7" fmla="*/ 1 h 23"/>
                <a:gd name="T8" fmla="*/ 164 w 176"/>
                <a:gd name="T9" fmla="*/ 0 h 23"/>
                <a:gd name="T10" fmla="*/ 12 w 176"/>
                <a:gd name="T11" fmla="*/ 0 h 23"/>
                <a:gd name="T12" fmla="*/ 7 w 176"/>
                <a:gd name="T13" fmla="*/ 1 h 23"/>
                <a:gd name="T14" fmla="*/ 4 w 176"/>
                <a:gd name="T15" fmla="*/ 3 h 23"/>
                <a:gd name="T16" fmla="*/ 1 w 176"/>
                <a:gd name="T17" fmla="*/ 7 h 23"/>
                <a:gd name="T18" fmla="*/ 0 w 176"/>
                <a:gd name="T19" fmla="*/ 11 h 23"/>
                <a:gd name="T20" fmla="*/ 1 w 176"/>
                <a:gd name="T21" fmla="*/ 16 h 23"/>
                <a:gd name="T22" fmla="*/ 4 w 176"/>
                <a:gd name="T23" fmla="*/ 20 h 23"/>
                <a:gd name="T24" fmla="*/ 7 w 176"/>
                <a:gd name="T25" fmla="*/ 22 h 23"/>
                <a:gd name="T26" fmla="*/ 12 w 176"/>
                <a:gd name="T27" fmla="*/ 23 h 23"/>
                <a:gd name="T28" fmla="*/ 164 w 176"/>
                <a:gd name="T29" fmla="*/ 23 h 23"/>
                <a:gd name="T30" fmla="*/ 168 w 176"/>
                <a:gd name="T31" fmla="*/ 22 h 23"/>
                <a:gd name="T32" fmla="*/ 172 w 176"/>
                <a:gd name="T33" fmla="*/ 20 h 23"/>
                <a:gd name="T34" fmla="*/ 175 w 176"/>
                <a:gd name="T35" fmla="*/ 16 h 23"/>
                <a:gd name="T36" fmla="*/ 176 w 176"/>
                <a:gd name="T37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6" h="23" extrusionOk="0">
                  <a:moveTo>
                    <a:pt x="176" y="11"/>
                  </a:moveTo>
                  <a:lnTo>
                    <a:pt x="175" y="7"/>
                  </a:lnTo>
                  <a:lnTo>
                    <a:pt x="172" y="3"/>
                  </a:lnTo>
                  <a:lnTo>
                    <a:pt x="168" y="1"/>
                  </a:lnTo>
                  <a:lnTo>
                    <a:pt x="164" y="0"/>
                  </a:lnTo>
                  <a:lnTo>
                    <a:pt x="12" y="0"/>
                  </a:lnTo>
                  <a:lnTo>
                    <a:pt x="7" y="1"/>
                  </a:lnTo>
                  <a:lnTo>
                    <a:pt x="4" y="3"/>
                  </a:lnTo>
                  <a:lnTo>
                    <a:pt x="1" y="7"/>
                  </a:lnTo>
                  <a:lnTo>
                    <a:pt x="0" y="11"/>
                  </a:lnTo>
                  <a:lnTo>
                    <a:pt x="1" y="16"/>
                  </a:lnTo>
                  <a:lnTo>
                    <a:pt x="4" y="20"/>
                  </a:lnTo>
                  <a:lnTo>
                    <a:pt x="7" y="22"/>
                  </a:lnTo>
                  <a:lnTo>
                    <a:pt x="12" y="23"/>
                  </a:lnTo>
                  <a:lnTo>
                    <a:pt x="164" y="23"/>
                  </a:lnTo>
                  <a:lnTo>
                    <a:pt x="168" y="22"/>
                  </a:lnTo>
                  <a:lnTo>
                    <a:pt x="172" y="20"/>
                  </a:lnTo>
                  <a:lnTo>
                    <a:pt x="175" y="16"/>
                  </a:lnTo>
                  <a:lnTo>
                    <a:pt x="176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7" name="Freeform 1169"/>
            <p:cNvSpPr/>
            <p:nvPr/>
          </p:nvSpPr>
          <p:spPr bwMode="auto">
            <a:xfrm>
              <a:off x="4953000" y="2708275"/>
              <a:ext cx="46038" cy="9525"/>
            </a:xfrm>
            <a:custGeom>
              <a:avLst/>
              <a:gdLst>
                <a:gd name="T0" fmla="*/ 12 w 115"/>
                <a:gd name="T1" fmla="*/ 0 h 24"/>
                <a:gd name="T2" fmla="*/ 7 w 115"/>
                <a:gd name="T3" fmla="*/ 1 h 24"/>
                <a:gd name="T4" fmla="*/ 4 w 115"/>
                <a:gd name="T5" fmla="*/ 3 h 24"/>
                <a:gd name="T6" fmla="*/ 1 w 115"/>
                <a:gd name="T7" fmla="*/ 8 h 24"/>
                <a:gd name="T8" fmla="*/ 0 w 115"/>
                <a:gd name="T9" fmla="*/ 12 h 24"/>
                <a:gd name="T10" fmla="*/ 1 w 115"/>
                <a:gd name="T11" fmla="*/ 17 h 24"/>
                <a:gd name="T12" fmla="*/ 4 w 115"/>
                <a:gd name="T13" fmla="*/ 21 h 24"/>
                <a:gd name="T14" fmla="*/ 7 w 115"/>
                <a:gd name="T15" fmla="*/ 23 h 24"/>
                <a:gd name="T16" fmla="*/ 12 w 115"/>
                <a:gd name="T17" fmla="*/ 24 h 24"/>
                <a:gd name="T18" fmla="*/ 103 w 115"/>
                <a:gd name="T19" fmla="*/ 24 h 24"/>
                <a:gd name="T20" fmla="*/ 108 w 115"/>
                <a:gd name="T21" fmla="*/ 23 h 24"/>
                <a:gd name="T22" fmla="*/ 112 w 115"/>
                <a:gd name="T23" fmla="*/ 21 h 24"/>
                <a:gd name="T24" fmla="*/ 114 w 115"/>
                <a:gd name="T25" fmla="*/ 17 h 24"/>
                <a:gd name="T26" fmla="*/ 115 w 115"/>
                <a:gd name="T27" fmla="*/ 12 h 24"/>
                <a:gd name="T28" fmla="*/ 114 w 115"/>
                <a:gd name="T29" fmla="*/ 8 h 24"/>
                <a:gd name="T30" fmla="*/ 112 w 115"/>
                <a:gd name="T31" fmla="*/ 3 h 24"/>
                <a:gd name="T32" fmla="*/ 108 w 115"/>
                <a:gd name="T33" fmla="*/ 1 h 24"/>
                <a:gd name="T34" fmla="*/ 103 w 115"/>
                <a:gd name="T35" fmla="*/ 0 h 24"/>
                <a:gd name="T36" fmla="*/ 12 w 115"/>
                <a:gd name="T3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5" h="24" extrusionOk="0">
                  <a:moveTo>
                    <a:pt x="12" y="0"/>
                  </a:moveTo>
                  <a:lnTo>
                    <a:pt x="7" y="1"/>
                  </a:lnTo>
                  <a:lnTo>
                    <a:pt x="4" y="3"/>
                  </a:lnTo>
                  <a:lnTo>
                    <a:pt x="1" y="8"/>
                  </a:lnTo>
                  <a:lnTo>
                    <a:pt x="0" y="12"/>
                  </a:lnTo>
                  <a:lnTo>
                    <a:pt x="1" y="17"/>
                  </a:lnTo>
                  <a:lnTo>
                    <a:pt x="4" y="21"/>
                  </a:lnTo>
                  <a:lnTo>
                    <a:pt x="7" y="23"/>
                  </a:lnTo>
                  <a:lnTo>
                    <a:pt x="12" y="24"/>
                  </a:lnTo>
                  <a:lnTo>
                    <a:pt x="103" y="24"/>
                  </a:lnTo>
                  <a:lnTo>
                    <a:pt x="108" y="23"/>
                  </a:lnTo>
                  <a:lnTo>
                    <a:pt x="112" y="21"/>
                  </a:lnTo>
                  <a:lnTo>
                    <a:pt x="114" y="17"/>
                  </a:lnTo>
                  <a:lnTo>
                    <a:pt x="115" y="12"/>
                  </a:lnTo>
                  <a:lnTo>
                    <a:pt x="114" y="8"/>
                  </a:lnTo>
                  <a:lnTo>
                    <a:pt x="112" y="3"/>
                  </a:lnTo>
                  <a:lnTo>
                    <a:pt x="108" y="1"/>
                  </a:lnTo>
                  <a:lnTo>
                    <a:pt x="103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68" name="TextBox 67"/>
          <p:cNvSpPr txBox="1"/>
          <p:nvPr/>
        </p:nvSpPr>
        <p:spPr bwMode="auto">
          <a:xfrm>
            <a:off x="1374895" y="3201051"/>
            <a:ext cx="1690359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ea typeface="Tahoma"/>
                <a:cs typeface="Tahoma"/>
              </a:rPr>
              <a:t>План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/>
              <a:ea typeface="Tahoma"/>
              <a:cs typeface="Tahoma"/>
            </a:endParaRPr>
          </a:p>
        </p:txBody>
      </p:sp>
      <p:sp>
        <p:nvSpPr>
          <p:cNvPr id="71" name="TextBox 70"/>
          <p:cNvSpPr txBox="1"/>
          <p:nvPr/>
        </p:nvSpPr>
        <p:spPr bwMode="auto">
          <a:xfrm>
            <a:off x="3320943" y="3198239"/>
            <a:ext cx="211899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ea typeface="Tahoma"/>
                <a:cs typeface="Tahoma"/>
              </a:rPr>
              <a:t>Приказ о проверке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/>
              <a:ea typeface="Tahoma"/>
              <a:cs typeface="Tahoma"/>
            </a:endParaRPr>
          </a:p>
        </p:txBody>
      </p:sp>
      <p:sp>
        <p:nvSpPr>
          <p:cNvPr id="72" name="Freeform 3461"/>
          <p:cNvSpPr>
            <a:spLocks noEditPoints="1"/>
          </p:cNvSpPr>
          <p:nvPr/>
        </p:nvSpPr>
        <p:spPr bwMode="auto">
          <a:xfrm>
            <a:off x="8733547" y="2650068"/>
            <a:ext cx="375296" cy="310521"/>
          </a:xfrm>
          <a:custGeom>
            <a:avLst/>
            <a:gdLst>
              <a:gd name="T0" fmla="*/ 357 w 720"/>
              <a:gd name="T1" fmla="*/ 436 h 720"/>
              <a:gd name="T2" fmla="*/ 336 w 720"/>
              <a:gd name="T3" fmla="*/ 359 h 720"/>
              <a:gd name="T4" fmla="*/ 353 w 720"/>
              <a:gd name="T5" fmla="*/ 336 h 720"/>
              <a:gd name="T6" fmla="*/ 367 w 720"/>
              <a:gd name="T7" fmla="*/ 276 h 720"/>
              <a:gd name="T8" fmla="*/ 383 w 720"/>
              <a:gd name="T9" fmla="*/ 244 h 720"/>
              <a:gd name="T10" fmla="*/ 367 w 720"/>
              <a:gd name="T11" fmla="*/ 232 h 720"/>
              <a:gd name="T12" fmla="*/ 377 w 720"/>
              <a:gd name="T13" fmla="*/ 183 h 720"/>
              <a:gd name="T14" fmla="*/ 375 w 720"/>
              <a:gd name="T15" fmla="*/ 142 h 720"/>
              <a:gd name="T16" fmla="*/ 325 w 720"/>
              <a:gd name="T17" fmla="*/ 117 h 720"/>
              <a:gd name="T18" fmla="*/ 261 w 720"/>
              <a:gd name="T19" fmla="*/ 119 h 720"/>
              <a:gd name="T20" fmla="*/ 222 w 720"/>
              <a:gd name="T21" fmla="*/ 146 h 720"/>
              <a:gd name="T22" fmla="*/ 199 w 720"/>
              <a:gd name="T23" fmla="*/ 159 h 720"/>
              <a:gd name="T24" fmla="*/ 187 w 720"/>
              <a:gd name="T25" fmla="*/ 169 h 720"/>
              <a:gd name="T26" fmla="*/ 204 w 720"/>
              <a:gd name="T27" fmla="*/ 228 h 720"/>
              <a:gd name="T28" fmla="*/ 187 w 720"/>
              <a:gd name="T29" fmla="*/ 239 h 720"/>
              <a:gd name="T30" fmla="*/ 198 w 720"/>
              <a:gd name="T31" fmla="*/ 273 h 720"/>
              <a:gd name="T32" fmla="*/ 213 w 720"/>
              <a:gd name="T33" fmla="*/ 328 h 720"/>
              <a:gd name="T34" fmla="*/ 239 w 720"/>
              <a:gd name="T35" fmla="*/ 357 h 720"/>
              <a:gd name="T36" fmla="*/ 232 w 720"/>
              <a:gd name="T37" fmla="*/ 431 h 720"/>
              <a:gd name="T38" fmla="*/ 142 w 720"/>
              <a:gd name="T39" fmla="*/ 443 h 720"/>
              <a:gd name="T40" fmla="*/ 211 w 720"/>
              <a:gd name="T41" fmla="*/ 363 h 720"/>
              <a:gd name="T42" fmla="*/ 184 w 720"/>
              <a:gd name="T43" fmla="*/ 309 h 720"/>
              <a:gd name="T44" fmla="*/ 164 w 720"/>
              <a:gd name="T45" fmla="*/ 269 h 720"/>
              <a:gd name="T46" fmla="*/ 166 w 720"/>
              <a:gd name="T47" fmla="*/ 231 h 720"/>
              <a:gd name="T48" fmla="*/ 171 w 720"/>
              <a:gd name="T49" fmla="*/ 199 h 720"/>
              <a:gd name="T50" fmla="*/ 176 w 720"/>
              <a:gd name="T51" fmla="*/ 140 h 720"/>
              <a:gd name="T52" fmla="*/ 212 w 720"/>
              <a:gd name="T53" fmla="*/ 118 h 720"/>
              <a:gd name="T54" fmla="*/ 285 w 720"/>
              <a:gd name="T55" fmla="*/ 91 h 720"/>
              <a:gd name="T56" fmla="*/ 362 w 720"/>
              <a:gd name="T57" fmla="*/ 102 h 720"/>
              <a:gd name="T58" fmla="*/ 397 w 720"/>
              <a:gd name="T59" fmla="*/ 131 h 720"/>
              <a:gd name="T60" fmla="*/ 402 w 720"/>
              <a:gd name="T61" fmla="*/ 186 h 720"/>
              <a:gd name="T62" fmla="*/ 406 w 720"/>
              <a:gd name="T63" fmla="*/ 236 h 720"/>
              <a:gd name="T64" fmla="*/ 402 w 720"/>
              <a:gd name="T65" fmla="*/ 275 h 720"/>
              <a:gd name="T66" fmla="*/ 384 w 720"/>
              <a:gd name="T67" fmla="*/ 322 h 720"/>
              <a:gd name="T68" fmla="*/ 360 w 720"/>
              <a:gd name="T69" fmla="*/ 366 h 720"/>
              <a:gd name="T70" fmla="*/ 416 w 720"/>
              <a:gd name="T71" fmla="*/ 438 h 720"/>
              <a:gd name="T72" fmla="*/ 525 w 720"/>
              <a:gd name="T73" fmla="*/ 435 h 720"/>
              <a:gd name="T74" fmla="*/ 568 w 720"/>
              <a:gd name="T75" fmla="*/ 312 h 720"/>
              <a:gd name="T76" fmla="*/ 564 w 720"/>
              <a:gd name="T77" fmla="*/ 227 h 720"/>
              <a:gd name="T78" fmla="*/ 534 w 720"/>
              <a:gd name="T79" fmla="*/ 149 h 720"/>
              <a:gd name="T80" fmla="*/ 485 w 720"/>
              <a:gd name="T81" fmla="*/ 83 h 720"/>
              <a:gd name="T82" fmla="*/ 420 w 720"/>
              <a:gd name="T83" fmla="*/ 33 h 720"/>
              <a:gd name="T84" fmla="*/ 342 w 720"/>
              <a:gd name="T85" fmla="*/ 5 h 720"/>
              <a:gd name="T86" fmla="*/ 255 w 720"/>
              <a:gd name="T87" fmla="*/ 1 h 720"/>
              <a:gd name="T88" fmla="*/ 173 w 720"/>
              <a:gd name="T89" fmla="*/ 22 h 720"/>
              <a:gd name="T90" fmla="*/ 103 w 720"/>
              <a:gd name="T91" fmla="*/ 64 h 720"/>
              <a:gd name="T92" fmla="*/ 49 w 720"/>
              <a:gd name="T93" fmla="*/ 126 h 720"/>
              <a:gd name="T94" fmla="*/ 13 w 720"/>
              <a:gd name="T95" fmla="*/ 200 h 720"/>
              <a:gd name="T96" fmla="*/ 0 w 720"/>
              <a:gd name="T97" fmla="*/ 284 h 720"/>
              <a:gd name="T98" fmla="*/ 13 w 720"/>
              <a:gd name="T99" fmla="*/ 368 h 720"/>
              <a:gd name="T100" fmla="*/ 49 w 720"/>
              <a:gd name="T101" fmla="*/ 443 h 720"/>
              <a:gd name="T102" fmla="*/ 103 w 720"/>
              <a:gd name="T103" fmla="*/ 503 h 720"/>
              <a:gd name="T104" fmla="*/ 173 w 720"/>
              <a:gd name="T105" fmla="*/ 547 h 720"/>
              <a:gd name="T106" fmla="*/ 255 w 720"/>
              <a:gd name="T107" fmla="*/ 567 h 720"/>
              <a:gd name="T108" fmla="*/ 339 w 720"/>
              <a:gd name="T109" fmla="*/ 563 h 720"/>
              <a:gd name="T110" fmla="*/ 476 w 720"/>
              <a:gd name="T111" fmla="*/ 494 h 720"/>
              <a:gd name="T112" fmla="*/ 719 w 720"/>
              <a:gd name="T113" fmla="*/ 712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0" h="720" extrusionOk="0">
                <a:moveTo>
                  <a:pt x="416" y="465"/>
                </a:moveTo>
                <a:lnTo>
                  <a:pt x="406" y="459"/>
                </a:lnTo>
                <a:lnTo>
                  <a:pt x="397" y="456"/>
                </a:lnTo>
                <a:lnTo>
                  <a:pt x="384" y="449"/>
                </a:lnTo>
                <a:lnTo>
                  <a:pt x="370" y="443"/>
                </a:lnTo>
                <a:lnTo>
                  <a:pt x="357" y="436"/>
                </a:lnTo>
                <a:lnTo>
                  <a:pt x="344" y="431"/>
                </a:lnTo>
                <a:lnTo>
                  <a:pt x="340" y="429"/>
                </a:lnTo>
                <a:lnTo>
                  <a:pt x="338" y="426"/>
                </a:lnTo>
                <a:lnTo>
                  <a:pt x="336" y="423"/>
                </a:lnTo>
                <a:lnTo>
                  <a:pt x="336" y="420"/>
                </a:lnTo>
                <a:lnTo>
                  <a:pt x="336" y="359"/>
                </a:lnTo>
                <a:lnTo>
                  <a:pt x="336" y="357"/>
                </a:lnTo>
                <a:lnTo>
                  <a:pt x="338" y="353"/>
                </a:lnTo>
                <a:lnTo>
                  <a:pt x="340" y="350"/>
                </a:lnTo>
                <a:lnTo>
                  <a:pt x="344" y="349"/>
                </a:lnTo>
                <a:lnTo>
                  <a:pt x="347" y="346"/>
                </a:lnTo>
                <a:lnTo>
                  <a:pt x="353" y="336"/>
                </a:lnTo>
                <a:lnTo>
                  <a:pt x="357" y="328"/>
                </a:lnTo>
                <a:lnTo>
                  <a:pt x="360" y="317"/>
                </a:lnTo>
                <a:lnTo>
                  <a:pt x="362" y="303"/>
                </a:lnTo>
                <a:lnTo>
                  <a:pt x="363" y="284"/>
                </a:lnTo>
                <a:lnTo>
                  <a:pt x="365" y="280"/>
                </a:lnTo>
                <a:lnTo>
                  <a:pt x="367" y="276"/>
                </a:lnTo>
                <a:lnTo>
                  <a:pt x="371" y="273"/>
                </a:lnTo>
                <a:lnTo>
                  <a:pt x="375" y="272"/>
                </a:lnTo>
                <a:lnTo>
                  <a:pt x="377" y="269"/>
                </a:lnTo>
                <a:lnTo>
                  <a:pt x="381" y="262"/>
                </a:lnTo>
                <a:lnTo>
                  <a:pt x="383" y="253"/>
                </a:lnTo>
                <a:lnTo>
                  <a:pt x="383" y="244"/>
                </a:lnTo>
                <a:lnTo>
                  <a:pt x="381" y="239"/>
                </a:lnTo>
                <a:lnTo>
                  <a:pt x="379" y="236"/>
                </a:lnTo>
                <a:lnTo>
                  <a:pt x="377" y="236"/>
                </a:lnTo>
                <a:lnTo>
                  <a:pt x="376" y="236"/>
                </a:lnTo>
                <a:lnTo>
                  <a:pt x="371" y="235"/>
                </a:lnTo>
                <a:lnTo>
                  <a:pt x="367" y="232"/>
                </a:lnTo>
                <a:lnTo>
                  <a:pt x="365" y="228"/>
                </a:lnTo>
                <a:lnTo>
                  <a:pt x="365" y="223"/>
                </a:lnTo>
                <a:lnTo>
                  <a:pt x="366" y="217"/>
                </a:lnTo>
                <a:lnTo>
                  <a:pt x="369" y="209"/>
                </a:lnTo>
                <a:lnTo>
                  <a:pt x="374" y="197"/>
                </a:lnTo>
                <a:lnTo>
                  <a:pt x="377" y="183"/>
                </a:lnTo>
                <a:lnTo>
                  <a:pt x="380" y="176"/>
                </a:lnTo>
                <a:lnTo>
                  <a:pt x="380" y="168"/>
                </a:lnTo>
                <a:lnTo>
                  <a:pt x="380" y="159"/>
                </a:lnTo>
                <a:lnTo>
                  <a:pt x="379" y="150"/>
                </a:lnTo>
                <a:lnTo>
                  <a:pt x="377" y="146"/>
                </a:lnTo>
                <a:lnTo>
                  <a:pt x="375" y="142"/>
                </a:lnTo>
                <a:lnTo>
                  <a:pt x="372" y="138"/>
                </a:lnTo>
                <a:lnTo>
                  <a:pt x="369" y="135"/>
                </a:lnTo>
                <a:lnTo>
                  <a:pt x="360" y="128"/>
                </a:lnTo>
                <a:lnTo>
                  <a:pt x="349" y="123"/>
                </a:lnTo>
                <a:lnTo>
                  <a:pt x="338" y="119"/>
                </a:lnTo>
                <a:lnTo>
                  <a:pt x="325" y="117"/>
                </a:lnTo>
                <a:lnTo>
                  <a:pt x="312" y="115"/>
                </a:lnTo>
                <a:lnTo>
                  <a:pt x="299" y="114"/>
                </a:lnTo>
                <a:lnTo>
                  <a:pt x="299" y="114"/>
                </a:lnTo>
                <a:lnTo>
                  <a:pt x="286" y="115"/>
                </a:lnTo>
                <a:lnTo>
                  <a:pt x="273" y="117"/>
                </a:lnTo>
                <a:lnTo>
                  <a:pt x="261" y="119"/>
                </a:lnTo>
                <a:lnTo>
                  <a:pt x="249" y="123"/>
                </a:lnTo>
                <a:lnTo>
                  <a:pt x="239" y="128"/>
                </a:lnTo>
                <a:lnTo>
                  <a:pt x="230" y="135"/>
                </a:lnTo>
                <a:lnTo>
                  <a:pt x="227" y="138"/>
                </a:lnTo>
                <a:lnTo>
                  <a:pt x="223" y="142"/>
                </a:lnTo>
                <a:lnTo>
                  <a:pt x="222" y="146"/>
                </a:lnTo>
                <a:lnTo>
                  <a:pt x="220" y="150"/>
                </a:lnTo>
                <a:lnTo>
                  <a:pt x="218" y="155"/>
                </a:lnTo>
                <a:lnTo>
                  <a:pt x="214" y="158"/>
                </a:lnTo>
                <a:lnTo>
                  <a:pt x="211" y="159"/>
                </a:lnTo>
                <a:lnTo>
                  <a:pt x="207" y="159"/>
                </a:lnTo>
                <a:lnTo>
                  <a:pt x="199" y="159"/>
                </a:lnTo>
                <a:lnTo>
                  <a:pt x="194" y="159"/>
                </a:lnTo>
                <a:lnTo>
                  <a:pt x="190" y="159"/>
                </a:lnTo>
                <a:lnTo>
                  <a:pt x="189" y="160"/>
                </a:lnTo>
                <a:lnTo>
                  <a:pt x="187" y="163"/>
                </a:lnTo>
                <a:lnTo>
                  <a:pt x="187" y="165"/>
                </a:lnTo>
                <a:lnTo>
                  <a:pt x="187" y="169"/>
                </a:lnTo>
                <a:lnTo>
                  <a:pt x="189" y="174"/>
                </a:lnTo>
                <a:lnTo>
                  <a:pt x="193" y="188"/>
                </a:lnTo>
                <a:lnTo>
                  <a:pt x="200" y="206"/>
                </a:lnTo>
                <a:lnTo>
                  <a:pt x="204" y="217"/>
                </a:lnTo>
                <a:lnTo>
                  <a:pt x="205" y="223"/>
                </a:lnTo>
                <a:lnTo>
                  <a:pt x="204" y="228"/>
                </a:lnTo>
                <a:lnTo>
                  <a:pt x="202" y="232"/>
                </a:lnTo>
                <a:lnTo>
                  <a:pt x="198" y="235"/>
                </a:lnTo>
                <a:lnTo>
                  <a:pt x="194" y="236"/>
                </a:lnTo>
                <a:lnTo>
                  <a:pt x="191" y="236"/>
                </a:lnTo>
                <a:lnTo>
                  <a:pt x="190" y="236"/>
                </a:lnTo>
                <a:lnTo>
                  <a:pt x="187" y="239"/>
                </a:lnTo>
                <a:lnTo>
                  <a:pt x="186" y="244"/>
                </a:lnTo>
                <a:lnTo>
                  <a:pt x="186" y="254"/>
                </a:lnTo>
                <a:lnTo>
                  <a:pt x="187" y="263"/>
                </a:lnTo>
                <a:lnTo>
                  <a:pt x="191" y="269"/>
                </a:lnTo>
                <a:lnTo>
                  <a:pt x="194" y="272"/>
                </a:lnTo>
                <a:lnTo>
                  <a:pt x="198" y="273"/>
                </a:lnTo>
                <a:lnTo>
                  <a:pt x="202" y="276"/>
                </a:lnTo>
                <a:lnTo>
                  <a:pt x="204" y="280"/>
                </a:lnTo>
                <a:lnTo>
                  <a:pt x="205" y="284"/>
                </a:lnTo>
                <a:lnTo>
                  <a:pt x="207" y="303"/>
                </a:lnTo>
                <a:lnTo>
                  <a:pt x="209" y="317"/>
                </a:lnTo>
                <a:lnTo>
                  <a:pt x="213" y="328"/>
                </a:lnTo>
                <a:lnTo>
                  <a:pt x="218" y="336"/>
                </a:lnTo>
                <a:lnTo>
                  <a:pt x="227" y="346"/>
                </a:lnTo>
                <a:lnTo>
                  <a:pt x="231" y="349"/>
                </a:lnTo>
                <a:lnTo>
                  <a:pt x="235" y="350"/>
                </a:lnTo>
                <a:lnTo>
                  <a:pt x="238" y="353"/>
                </a:lnTo>
                <a:lnTo>
                  <a:pt x="239" y="357"/>
                </a:lnTo>
                <a:lnTo>
                  <a:pt x="240" y="359"/>
                </a:lnTo>
                <a:lnTo>
                  <a:pt x="240" y="420"/>
                </a:lnTo>
                <a:lnTo>
                  <a:pt x="239" y="423"/>
                </a:lnTo>
                <a:lnTo>
                  <a:pt x="238" y="426"/>
                </a:lnTo>
                <a:lnTo>
                  <a:pt x="235" y="429"/>
                </a:lnTo>
                <a:lnTo>
                  <a:pt x="232" y="431"/>
                </a:lnTo>
                <a:lnTo>
                  <a:pt x="227" y="434"/>
                </a:lnTo>
                <a:lnTo>
                  <a:pt x="208" y="440"/>
                </a:lnTo>
                <a:lnTo>
                  <a:pt x="189" y="448"/>
                </a:lnTo>
                <a:lnTo>
                  <a:pt x="171" y="457"/>
                </a:lnTo>
                <a:lnTo>
                  <a:pt x="153" y="465"/>
                </a:lnTo>
                <a:lnTo>
                  <a:pt x="142" y="443"/>
                </a:lnTo>
                <a:lnTo>
                  <a:pt x="160" y="435"/>
                </a:lnTo>
                <a:lnTo>
                  <a:pt x="178" y="427"/>
                </a:lnTo>
                <a:lnTo>
                  <a:pt x="198" y="420"/>
                </a:lnTo>
                <a:lnTo>
                  <a:pt x="216" y="412"/>
                </a:lnTo>
                <a:lnTo>
                  <a:pt x="216" y="367"/>
                </a:lnTo>
                <a:lnTo>
                  <a:pt x="211" y="363"/>
                </a:lnTo>
                <a:lnTo>
                  <a:pt x="205" y="359"/>
                </a:lnTo>
                <a:lnTo>
                  <a:pt x="200" y="353"/>
                </a:lnTo>
                <a:lnTo>
                  <a:pt x="195" y="345"/>
                </a:lnTo>
                <a:lnTo>
                  <a:pt x="190" y="335"/>
                </a:lnTo>
                <a:lnTo>
                  <a:pt x="186" y="323"/>
                </a:lnTo>
                <a:lnTo>
                  <a:pt x="184" y="309"/>
                </a:lnTo>
                <a:lnTo>
                  <a:pt x="181" y="292"/>
                </a:lnTo>
                <a:lnTo>
                  <a:pt x="177" y="290"/>
                </a:lnTo>
                <a:lnTo>
                  <a:pt x="173" y="286"/>
                </a:lnTo>
                <a:lnTo>
                  <a:pt x="169" y="281"/>
                </a:lnTo>
                <a:lnTo>
                  <a:pt x="167" y="276"/>
                </a:lnTo>
                <a:lnTo>
                  <a:pt x="164" y="269"/>
                </a:lnTo>
                <a:lnTo>
                  <a:pt x="163" y="263"/>
                </a:lnTo>
                <a:lnTo>
                  <a:pt x="162" y="257"/>
                </a:lnTo>
                <a:lnTo>
                  <a:pt x="162" y="250"/>
                </a:lnTo>
                <a:lnTo>
                  <a:pt x="162" y="242"/>
                </a:lnTo>
                <a:lnTo>
                  <a:pt x="163" y="236"/>
                </a:lnTo>
                <a:lnTo>
                  <a:pt x="166" y="231"/>
                </a:lnTo>
                <a:lnTo>
                  <a:pt x="168" y="224"/>
                </a:lnTo>
                <a:lnTo>
                  <a:pt x="172" y="219"/>
                </a:lnTo>
                <a:lnTo>
                  <a:pt x="177" y="215"/>
                </a:lnTo>
                <a:lnTo>
                  <a:pt x="177" y="215"/>
                </a:lnTo>
                <a:lnTo>
                  <a:pt x="177" y="215"/>
                </a:lnTo>
                <a:lnTo>
                  <a:pt x="171" y="199"/>
                </a:lnTo>
                <a:lnTo>
                  <a:pt x="166" y="179"/>
                </a:lnTo>
                <a:lnTo>
                  <a:pt x="164" y="169"/>
                </a:lnTo>
                <a:lnTo>
                  <a:pt x="164" y="160"/>
                </a:lnTo>
                <a:lnTo>
                  <a:pt x="166" y="153"/>
                </a:lnTo>
                <a:lnTo>
                  <a:pt x="171" y="145"/>
                </a:lnTo>
                <a:lnTo>
                  <a:pt x="176" y="140"/>
                </a:lnTo>
                <a:lnTo>
                  <a:pt x="182" y="136"/>
                </a:lnTo>
                <a:lnTo>
                  <a:pt x="191" y="135"/>
                </a:lnTo>
                <a:lnTo>
                  <a:pt x="200" y="135"/>
                </a:lnTo>
                <a:lnTo>
                  <a:pt x="204" y="128"/>
                </a:lnTo>
                <a:lnTo>
                  <a:pt x="208" y="123"/>
                </a:lnTo>
                <a:lnTo>
                  <a:pt x="212" y="118"/>
                </a:lnTo>
                <a:lnTo>
                  <a:pt x="217" y="114"/>
                </a:lnTo>
                <a:lnTo>
                  <a:pt x="229" y="106"/>
                </a:lnTo>
                <a:lnTo>
                  <a:pt x="241" y="100"/>
                </a:lnTo>
                <a:lnTo>
                  <a:pt x="255" y="96"/>
                </a:lnTo>
                <a:lnTo>
                  <a:pt x="271" y="92"/>
                </a:lnTo>
                <a:lnTo>
                  <a:pt x="285" y="91"/>
                </a:lnTo>
                <a:lnTo>
                  <a:pt x="299" y="90"/>
                </a:lnTo>
                <a:lnTo>
                  <a:pt x="299" y="90"/>
                </a:lnTo>
                <a:lnTo>
                  <a:pt x="315" y="91"/>
                </a:lnTo>
                <a:lnTo>
                  <a:pt x="331" y="93"/>
                </a:lnTo>
                <a:lnTo>
                  <a:pt x="347" y="97"/>
                </a:lnTo>
                <a:lnTo>
                  <a:pt x="362" y="102"/>
                </a:lnTo>
                <a:lnTo>
                  <a:pt x="370" y="106"/>
                </a:lnTo>
                <a:lnTo>
                  <a:pt x="376" y="110"/>
                </a:lnTo>
                <a:lnTo>
                  <a:pt x="383" y="114"/>
                </a:lnTo>
                <a:lnTo>
                  <a:pt x="388" y="119"/>
                </a:lnTo>
                <a:lnTo>
                  <a:pt x="393" y="124"/>
                </a:lnTo>
                <a:lnTo>
                  <a:pt x="397" y="131"/>
                </a:lnTo>
                <a:lnTo>
                  <a:pt x="399" y="137"/>
                </a:lnTo>
                <a:lnTo>
                  <a:pt x="402" y="145"/>
                </a:lnTo>
                <a:lnTo>
                  <a:pt x="404" y="155"/>
                </a:lnTo>
                <a:lnTo>
                  <a:pt x="404" y="165"/>
                </a:lnTo>
                <a:lnTo>
                  <a:pt x="403" y="176"/>
                </a:lnTo>
                <a:lnTo>
                  <a:pt x="402" y="186"/>
                </a:lnTo>
                <a:lnTo>
                  <a:pt x="397" y="203"/>
                </a:lnTo>
                <a:lnTo>
                  <a:pt x="392" y="215"/>
                </a:lnTo>
                <a:lnTo>
                  <a:pt x="397" y="219"/>
                </a:lnTo>
                <a:lnTo>
                  <a:pt x="401" y="224"/>
                </a:lnTo>
                <a:lnTo>
                  <a:pt x="403" y="230"/>
                </a:lnTo>
                <a:lnTo>
                  <a:pt x="406" y="236"/>
                </a:lnTo>
                <a:lnTo>
                  <a:pt x="406" y="242"/>
                </a:lnTo>
                <a:lnTo>
                  <a:pt x="407" y="249"/>
                </a:lnTo>
                <a:lnTo>
                  <a:pt x="407" y="257"/>
                </a:lnTo>
                <a:lnTo>
                  <a:pt x="406" y="263"/>
                </a:lnTo>
                <a:lnTo>
                  <a:pt x="404" y="269"/>
                </a:lnTo>
                <a:lnTo>
                  <a:pt x="402" y="275"/>
                </a:lnTo>
                <a:lnTo>
                  <a:pt x="399" y="281"/>
                </a:lnTo>
                <a:lnTo>
                  <a:pt x="395" y="286"/>
                </a:lnTo>
                <a:lnTo>
                  <a:pt x="392" y="290"/>
                </a:lnTo>
                <a:lnTo>
                  <a:pt x="386" y="292"/>
                </a:lnTo>
                <a:lnTo>
                  <a:pt x="385" y="309"/>
                </a:lnTo>
                <a:lnTo>
                  <a:pt x="384" y="322"/>
                </a:lnTo>
                <a:lnTo>
                  <a:pt x="380" y="334"/>
                </a:lnTo>
                <a:lnTo>
                  <a:pt x="376" y="344"/>
                </a:lnTo>
                <a:lnTo>
                  <a:pt x="372" y="352"/>
                </a:lnTo>
                <a:lnTo>
                  <a:pt x="369" y="358"/>
                </a:lnTo>
                <a:lnTo>
                  <a:pt x="363" y="363"/>
                </a:lnTo>
                <a:lnTo>
                  <a:pt x="360" y="366"/>
                </a:lnTo>
                <a:lnTo>
                  <a:pt x="360" y="412"/>
                </a:lnTo>
                <a:lnTo>
                  <a:pt x="372" y="417"/>
                </a:lnTo>
                <a:lnTo>
                  <a:pt x="384" y="422"/>
                </a:lnTo>
                <a:lnTo>
                  <a:pt x="395" y="429"/>
                </a:lnTo>
                <a:lnTo>
                  <a:pt x="407" y="434"/>
                </a:lnTo>
                <a:lnTo>
                  <a:pt x="416" y="438"/>
                </a:lnTo>
                <a:lnTo>
                  <a:pt x="426" y="443"/>
                </a:lnTo>
                <a:lnTo>
                  <a:pt x="416" y="465"/>
                </a:lnTo>
                <a:close/>
                <a:moveTo>
                  <a:pt x="717" y="700"/>
                </a:moveTo>
                <a:lnTo>
                  <a:pt x="494" y="476"/>
                </a:lnTo>
                <a:lnTo>
                  <a:pt x="511" y="457"/>
                </a:lnTo>
                <a:lnTo>
                  <a:pt x="525" y="435"/>
                </a:lnTo>
                <a:lnTo>
                  <a:pt x="538" y="413"/>
                </a:lnTo>
                <a:lnTo>
                  <a:pt x="548" y="389"/>
                </a:lnTo>
                <a:lnTo>
                  <a:pt x="557" y="364"/>
                </a:lnTo>
                <a:lnTo>
                  <a:pt x="564" y="339"/>
                </a:lnTo>
                <a:lnTo>
                  <a:pt x="566" y="325"/>
                </a:lnTo>
                <a:lnTo>
                  <a:pt x="568" y="312"/>
                </a:lnTo>
                <a:lnTo>
                  <a:pt x="569" y="298"/>
                </a:lnTo>
                <a:lnTo>
                  <a:pt x="569" y="284"/>
                </a:lnTo>
                <a:lnTo>
                  <a:pt x="569" y="269"/>
                </a:lnTo>
                <a:lnTo>
                  <a:pt x="568" y="255"/>
                </a:lnTo>
                <a:lnTo>
                  <a:pt x="566" y="241"/>
                </a:lnTo>
                <a:lnTo>
                  <a:pt x="564" y="227"/>
                </a:lnTo>
                <a:lnTo>
                  <a:pt x="560" y="213"/>
                </a:lnTo>
                <a:lnTo>
                  <a:pt x="556" y="200"/>
                </a:lnTo>
                <a:lnTo>
                  <a:pt x="552" y="186"/>
                </a:lnTo>
                <a:lnTo>
                  <a:pt x="547" y="173"/>
                </a:lnTo>
                <a:lnTo>
                  <a:pt x="541" y="160"/>
                </a:lnTo>
                <a:lnTo>
                  <a:pt x="534" y="149"/>
                </a:lnTo>
                <a:lnTo>
                  <a:pt x="528" y="137"/>
                </a:lnTo>
                <a:lnTo>
                  <a:pt x="520" y="126"/>
                </a:lnTo>
                <a:lnTo>
                  <a:pt x="512" y="114"/>
                </a:lnTo>
                <a:lnTo>
                  <a:pt x="503" y="102"/>
                </a:lnTo>
                <a:lnTo>
                  <a:pt x="494" y="92"/>
                </a:lnTo>
                <a:lnTo>
                  <a:pt x="485" y="83"/>
                </a:lnTo>
                <a:lnTo>
                  <a:pt x="475" y="73"/>
                </a:lnTo>
                <a:lnTo>
                  <a:pt x="465" y="64"/>
                </a:lnTo>
                <a:lnTo>
                  <a:pt x="455" y="56"/>
                </a:lnTo>
                <a:lnTo>
                  <a:pt x="443" y="48"/>
                </a:lnTo>
                <a:lnTo>
                  <a:pt x="431" y="41"/>
                </a:lnTo>
                <a:lnTo>
                  <a:pt x="420" y="33"/>
                </a:lnTo>
                <a:lnTo>
                  <a:pt x="407" y="28"/>
                </a:lnTo>
                <a:lnTo>
                  <a:pt x="395" y="22"/>
                </a:lnTo>
                <a:lnTo>
                  <a:pt x="383" y="16"/>
                </a:lnTo>
                <a:lnTo>
                  <a:pt x="369" y="13"/>
                </a:lnTo>
                <a:lnTo>
                  <a:pt x="356" y="9"/>
                </a:lnTo>
                <a:lnTo>
                  <a:pt x="342" y="5"/>
                </a:lnTo>
                <a:lnTo>
                  <a:pt x="327" y="2"/>
                </a:lnTo>
                <a:lnTo>
                  <a:pt x="313" y="1"/>
                </a:lnTo>
                <a:lnTo>
                  <a:pt x="299" y="0"/>
                </a:lnTo>
                <a:lnTo>
                  <a:pt x="284" y="0"/>
                </a:lnTo>
                <a:lnTo>
                  <a:pt x="270" y="0"/>
                </a:lnTo>
                <a:lnTo>
                  <a:pt x="255" y="1"/>
                </a:lnTo>
                <a:lnTo>
                  <a:pt x="241" y="2"/>
                </a:lnTo>
                <a:lnTo>
                  <a:pt x="227" y="5"/>
                </a:lnTo>
                <a:lnTo>
                  <a:pt x="213" y="9"/>
                </a:lnTo>
                <a:lnTo>
                  <a:pt x="200" y="13"/>
                </a:lnTo>
                <a:lnTo>
                  <a:pt x="186" y="16"/>
                </a:lnTo>
                <a:lnTo>
                  <a:pt x="173" y="22"/>
                </a:lnTo>
                <a:lnTo>
                  <a:pt x="160" y="28"/>
                </a:lnTo>
                <a:lnTo>
                  <a:pt x="149" y="33"/>
                </a:lnTo>
                <a:lnTo>
                  <a:pt x="137" y="41"/>
                </a:lnTo>
                <a:lnTo>
                  <a:pt x="126" y="48"/>
                </a:lnTo>
                <a:lnTo>
                  <a:pt x="114" y="56"/>
                </a:lnTo>
                <a:lnTo>
                  <a:pt x="103" y="64"/>
                </a:lnTo>
                <a:lnTo>
                  <a:pt x="92" y="73"/>
                </a:lnTo>
                <a:lnTo>
                  <a:pt x="83" y="83"/>
                </a:lnTo>
                <a:lnTo>
                  <a:pt x="73" y="92"/>
                </a:lnTo>
                <a:lnTo>
                  <a:pt x="64" y="102"/>
                </a:lnTo>
                <a:lnTo>
                  <a:pt x="56" y="114"/>
                </a:lnTo>
                <a:lnTo>
                  <a:pt x="49" y="126"/>
                </a:lnTo>
                <a:lnTo>
                  <a:pt x="41" y="137"/>
                </a:lnTo>
                <a:lnTo>
                  <a:pt x="33" y="149"/>
                </a:lnTo>
                <a:lnTo>
                  <a:pt x="28" y="160"/>
                </a:lnTo>
                <a:lnTo>
                  <a:pt x="22" y="173"/>
                </a:lnTo>
                <a:lnTo>
                  <a:pt x="17" y="186"/>
                </a:lnTo>
                <a:lnTo>
                  <a:pt x="13" y="200"/>
                </a:lnTo>
                <a:lnTo>
                  <a:pt x="9" y="213"/>
                </a:lnTo>
                <a:lnTo>
                  <a:pt x="5" y="227"/>
                </a:lnTo>
                <a:lnTo>
                  <a:pt x="2" y="241"/>
                </a:lnTo>
                <a:lnTo>
                  <a:pt x="1" y="255"/>
                </a:lnTo>
                <a:lnTo>
                  <a:pt x="0" y="269"/>
                </a:lnTo>
                <a:lnTo>
                  <a:pt x="0" y="284"/>
                </a:lnTo>
                <a:lnTo>
                  <a:pt x="0" y="299"/>
                </a:lnTo>
                <a:lnTo>
                  <a:pt x="1" y="313"/>
                </a:lnTo>
                <a:lnTo>
                  <a:pt x="2" y="327"/>
                </a:lnTo>
                <a:lnTo>
                  <a:pt x="5" y="341"/>
                </a:lnTo>
                <a:lnTo>
                  <a:pt x="9" y="355"/>
                </a:lnTo>
                <a:lnTo>
                  <a:pt x="13" y="368"/>
                </a:lnTo>
                <a:lnTo>
                  <a:pt x="17" y="382"/>
                </a:lnTo>
                <a:lnTo>
                  <a:pt x="22" y="395"/>
                </a:lnTo>
                <a:lnTo>
                  <a:pt x="28" y="407"/>
                </a:lnTo>
                <a:lnTo>
                  <a:pt x="33" y="420"/>
                </a:lnTo>
                <a:lnTo>
                  <a:pt x="41" y="431"/>
                </a:lnTo>
                <a:lnTo>
                  <a:pt x="49" y="443"/>
                </a:lnTo>
                <a:lnTo>
                  <a:pt x="56" y="454"/>
                </a:lnTo>
                <a:lnTo>
                  <a:pt x="64" y="465"/>
                </a:lnTo>
                <a:lnTo>
                  <a:pt x="73" y="475"/>
                </a:lnTo>
                <a:lnTo>
                  <a:pt x="83" y="485"/>
                </a:lnTo>
                <a:lnTo>
                  <a:pt x="92" y="494"/>
                </a:lnTo>
                <a:lnTo>
                  <a:pt x="103" y="503"/>
                </a:lnTo>
                <a:lnTo>
                  <a:pt x="114" y="512"/>
                </a:lnTo>
                <a:lnTo>
                  <a:pt x="126" y="520"/>
                </a:lnTo>
                <a:lnTo>
                  <a:pt x="137" y="528"/>
                </a:lnTo>
                <a:lnTo>
                  <a:pt x="149" y="534"/>
                </a:lnTo>
                <a:lnTo>
                  <a:pt x="160" y="540"/>
                </a:lnTo>
                <a:lnTo>
                  <a:pt x="173" y="547"/>
                </a:lnTo>
                <a:lnTo>
                  <a:pt x="186" y="552"/>
                </a:lnTo>
                <a:lnTo>
                  <a:pt x="200" y="556"/>
                </a:lnTo>
                <a:lnTo>
                  <a:pt x="213" y="560"/>
                </a:lnTo>
                <a:lnTo>
                  <a:pt x="227" y="563"/>
                </a:lnTo>
                <a:lnTo>
                  <a:pt x="241" y="566"/>
                </a:lnTo>
                <a:lnTo>
                  <a:pt x="255" y="567"/>
                </a:lnTo>
                <a:lnTo>
                  <a:pt x="270" y="569"/>
                </a:lnTo>
                <a:lnTo>
                  <a:pt x="284" y="569"/>
                </a:lnTo>
                <a:lnTo>
                  <a:pt x="298" y="569"/>
                </a:lnTo>
                <a:lnTo>
                  <a:pt x="312" y="567"/>
                </a:lnTo>
                <a:lnTo>
                  <a:pt x="325" y="566"/>
                </a:lnTo>
                <a:lnTo>
                  <a:pt x="339" y="563"/>
                </a:lnTo>
                <a:lnTo>
                  <a:pt x="365" y="557"/>
                </a:lnTo>
                <a:lnTo>
                  <a:pt x="389" y="548"/>
                </a:lnTo>
                <a:lnTo>
                  <a:pt x="413" y="538"/>
                </a:lnTo>
                <a:lnTo>
                  <a:pt x="435" y="525"/>
                </a:lnTo>
                <a:lnTo>
                  <a:pt x="457" y="511"/>
                </a:lnTo>
                <a:lnTo>
                  <a:pt x="476" y="494"/>
                </a:lnTo>
                <a:lnTo>
                  <a:pt x="700" y="716"/>
                </a:lnTo>
                <a:lnTo>
                  <a:pt x="704" y="719"/>
                </a:lnTo>
                <a:lnTo>
                  <a:pt x="709" y="720"/>
                </a:lnTo>
                <a:lnTo>
                  <a:pt x="713" y="719"/>
                </a:lnTo>
                <a:lnTo>
                  <a:pt x="717" y="716"/>
                </a:lnTo>
                <a:lnTo>
                  <a:pt x="719" y="712"/>
                </a:lnTo>
                <a:lnTo>
                  <a:pt x="720" y="709"/>
                </a:lnTo>
                <a:lnTo>
                  <a:pt x="719" y="703"/>
                </a:lnTo>
                <a:lnTo>
                  <a:pt x="717" y="7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73" name="TextBox 72"/>
          <p:cNvSpPr txBox="1"/>
          <p:nvPr/>
        </p:nvSpPr>
        <p:spPr bwMode="auto">
          <a:xfrm>
            <a:off x="7735794" y="3162526"/>
            <a:ext cx="205482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ea typeface="Tahoma"/>
                <a:cs typeface="Tahoma"/>
              </a:rPr>
              <a:t>Анализ информации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/>
              <a:ea typeface="Tahoma"/>
              <a:cs typeface="Tahoma"/>
            </a:endParaRPr>
          </a:p>
        </p:txBody>
      </p:sp>
      <p:sp>
        <p:nvSpPr>
          <p:cNvPr id="74" name="Freeform 950"/>
          <p:cNvSpPr>
            <a:spLocks noEditPoints="1"/>
          </p:cNvSpPr>
          <p:nvPr/>
        </p:nvSpPr>
        <p:spPr bwMode="auto">
          <a:xfrm>
            <a:off x="4447434" y="2629531"/>
            <a:ext cx="289812" cy="310521"/>
          </a:xfrm>
          <a:custGeom>
            <a:avLst/>
            <a:gdLst>
              <a:gd name="T0" fmla="*/ 542 w 553"/>
              <a:gd name="T1" fmla="*/ 205 h 722"/>
              <a:gd name="T2" fmla="*/ 323 w 553"/>
              <a:gd name="T3" fmla="*/ 313 h 722"/>
              <a:gd name="T4" fmla="*/ 312 w 553"/>
              <a:gd name="T5" fmla="*/ 306 h 722"/>
              <a:gd name="T6" fmla="*/ 315 w 553"/>
              <a:gd name="T7" fmla="*/ 293 h 722"/>
              <a:gd name="T8" fmla="*/ 444 w 553"/>
              <a:gd name="T9" fmla="*/ 289 h 722"/>
              <a:gd name="T10" fmla="*/ 455 w 553"/>
              <a:gd name="T11" fmla="*/ 297 h 722"/>
              <a:gd name="T12" fmla="*/ 452 w 553"/>
              <a:gd name="T13" fmla="*/ 310 h 722"/>
              <a:gd name="T14" fmla="*/ 444 w 553"/>
              <a:gd name="T15" fmla="*/ 433 h 722"/>
              <a:gd name="T16" fmla="*/ 315 w 553"/>
              <a:gd name="T17" fmla="*/ 430 h 722"/>
              <a:gd name="T18" fmla="*/ 312 w 553"/>
              <a:gd name="T19" fmla="*/ 417 h 722"/>
              <a:gd name="T20" fmla="*/ 323 w 553"/>
              <a:gd name="T21" fmla="*/ 409 h 722"/>
              <a:gd name="T22" fmla="*/ 452 w 553"/>
              <a:gd name="T23" fmla="*/ 413 h 722"/>
              <a:gd name="T24" fmla="*/ 455 w 553"/>
              <a:gd name="T25" fmla="*/ 426 h 722"/>
              <a:gd name="T26" fmla="*/ 444 w 553"/>
              <a:gd name="T27" fmla="*/ 433 h 722"/>
              <a:gd name="T28" fmla="*/ 318 w 553"/>
              <a:gd name="T29" fmla="*/ 577 h 722"/>
              <a:gd name="T30" fmla="*/ 311 w 553"/>
              <a:gd name="T31" fmla="*/ 566 h 722"/>
              <a:gd name="T32" fmla="*/ 318 w 553"/>
              <a:gd name="T33" fmla="*/ 555 h 722"/>
              <a:gd name="T34" fmla="*/ 449 w 553"/>
              <a:gd name="T35" fmla="*/ 555 h 722"/>
              <a:gd name="T36" fmla="*/ 456 w 553"/>
              <a:gd name="T37" fmla="*/ 566 h 722"/>
              <a:gd name="T38" fmla="*/ 449 w 553"/>
              <a:gd name="T39" fmla="*/ 577 h 722"/>
              <a:gd name="T40" fmla="*/ 194 w 553"/>
              <a:gd name="T41" fmla="*/ 325 h 722"/>
              <a:gd name="T42" fmla="*/ 181 w 553"/>
              <a:gd name="T43" fmla="*/ 327 h 722"/>
              <a:gd name="T44" fmla="*/ 129 w 553"/>
              <a:gd name="T45" fmla="*/ 275 h 722"/>
              <a:gd name="T46" fmla="*/ 132 w 553"/>
              <a:gd name="T47" fmla="*/ 262 h 722"/>
              <a:gd name="T48" fmla="*/ 145 w 553"/>
              <a:gd name="T49" fmla="*/ 260 h 722"/>
              <a:gd name="T50" fmla="*/ 253 w 553"/>
              <a:gd name="T51" fmla="*/ 232 h 722"/>
              <a:gd name="T52" fmla="*/ 267 w 553"/>
              <a:gd name="T53" fmla="*/ 230 h 722"/>
              <a:gd name="T54" fmla="*/ 274 w 553"/>
              <a:gd name="T55" fmla="*/ 240 h 722"/>
              <a:gd name="T56" fmla="*/ 271 w 553"/>
              <a:gd name="T57" fmla="*/ 386 h 722"/>
              <a:gd name="T58" fmla="*/ 186 w 553"/>
              <a:gd name="T59" fmla="*/ 465 h 722"/>
              <a:gd name="T60" fmla="*/ 132 w 553"/>
              <a:gd name="T61" fmla="*/ 415 h 722"/>
              <a:gd name="T62" fmla="*/ 129 w 553"/>
              <a:gd name="T63" fmla="*/ 403 h 722"/>
              <a:gd name="T64" fmla="*/ 140 w 553"/>
              <a:gd name="T65" fmla="*/ 395 h 722"/>
              <a:gd name="T66" fmla="*/ 186 w 553"/>
              <a:gd name="T67" fmla="*/ 436 h 722"/>
              <a:gd name="T68" fmla="*/ 262 w 553"/>
              <a:gd name="T69" fmla="*/ 365 h 722"/>
              <a:gd name="T70" fmla="*/ 273 w 553"/>
              <a:gd name="T71" fmla="*/ 372 h 722"/>
              <a:gd name="T72" fmla="*/ 271 w 553"/>
              <a:gd name="T73" fmla="*/ 386 h 722"/>
              <a:gd name="T74" fmla="*/ 190 w 553"/>
              <a:gd name="T75" fmla="*/ 601 h 722"/>
              <a:gd name="T76" fmla="*/ 178 w 553"/>
              <a:gd name="T77" fmla="*/ 599 h 722"/>
              <a:gd name="T78" fmla="*/ 128 w 553"/>
              <a:gd name="T79" fmla="*/ 545 h 722"/>
              <a:gd name="T80" fmla="*/ 136 w 553"/>
              <a:gd name="T81" fmla="*/ 533 h 722"/>
              <a:gd name="T82" fmla="*/ 149 w 553"/>
              <a:gd name="T83" fmla="*/ 535 h 722"/>
              <a:gd name="T84" fmla="*/ 258 w 553"/>
              <a:gd name="T85" fmla="*/ 502 h 722"/>
              <a:gd name="T86" fmla="*/ 271 w 553"/>
              <a:gd name="T87" fmla="*/ 505 h 722"/>
              <a:gd name="T88" fmla="*/ 273 w 553"/>
              <a:gd name="T89" fmla="*/ 518 h 722"/>
              <a:gd name="T90" fmla="*/ 357 w 553"/>
              <a:gd name="T91" fmla="*/ 3 h 722"/>
              <a:gd name="T92" fmla="*/ 12 w 553"/>
              <a:gd name="T93" fmla="*/ 0 h 722"/>
              <a:gd name="T94" fmla="*/ 1 w 553"/>
              <a:gd name="T95" fmla="*/ 7 h 722"/>
              <a:gd name="T96" fmla="*/ 1 w 553"/>
              <a:gd name="T97" fmla="*/ 715 h 722"/>
              <a:gd name="T98" fmla="*/ 12 w 553"/>
              <a:gd name="T99" fmla="*/ 722 h 722"/>
              <a:gd name="T100" fmla="*/ 550 w 553"/>
              <a:gd name="T101" fmla="*/ 719 h 722"/>
              <a:gd name="T102" fmla="*/ 553 w 553"/>
              <a:gd name="T103" fmla="*/ 205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53" h="722" extrusionOk="0">
                <a:moveTo>
                  <a:pt x="349" y="205"/>
                </a:moveTo>
                <a:lnTo>
                  <a:pt x="349" y="12"/>
                </a:lnTo>
                <a:lnTo>
                  <a:pt x="542" y="205"/>
                </a:lnTo>
                <a:lnTo>
                  <a:pt x="349" y="205"/>
                </a:lnTo>
                <a:close/>
                <a:moveTo>
                  <a:pt x="444" y="313"/>
                </a:moveTo>
                <a:lnTo>
                  <a:pt x="323" y="313"/>
                </a:lnTo>
                <a:lnTo>
                  <a:pt x="318" y="312"/>
                </a:lnTo>
                <a:lnTo>
                  <a:pt x="315" y="310"/>
                </a:lnTo>
                <a:lnTo>
                  <a:pt x="312" y="306"/>
                </a:lnTo>
                <a:lnTo>
                  <a:pt x="311" y="301"/>
                </a:lnTo>
                <a:lnTo>
                  <a:pt x="312" y="297"/>
                </a:lnTo>
                <a:lnTo>
                  <a:pt x="315" y="293"/>
                </a:lnTo>
                <a:lnTo>
                  <a:pt x="318" y="290"/>
                </a:lnTo>
                <a:lnTo>
                  <a:pt x="323" y="289"/>
                </a:lnTo>
                <a:lnTo>
                  <a:pt x="444" y="289"/>
                </a:lnTo>
                <a:lnTo>
                  <a:pt x="449" y="290"/>
                </a:lnTo>
                <a:lnTo>
                  <a:pt x="452" y="293"/>
                </a:lnTo>
                <a:lnTo>
                  <a:pt x="455" y="297"/>
                </a:lnTo>
                <a:lnTo>
                  <a:pt x="456" y="301"/>
                </a:lnTo>
                <a:lnTo>
                  <a:pt x="455" y="306"/>
                </a:lnTo>
                <a:lnTo>
                  <a:pt x="452" y="310"/>
                </a:lnTo>
                <a:lnTo>
                  <a:pt x="449" y="312"/>
                </a:lnTo>
                <a:lnTo>
                  <a:pt x="444" y="313"/>
                </a:lnTo>
                <a:close/>
                <a:moveTo>
                  <a:pt x="444" y="433"/>
                </a:moveTo>
                <a:lnTo>
                  <a:pt x="323" y="433"/>
                </a:lnTo>
                <a:lnTo>
                  <a:pt x="318" y="432"/>
                </a:lnTo>
                <a:lnTo>
                  <a:pt x="315" y="430"/>
                </a:lnTo>
                <a:lnTo>
                  <a:pt x="312" y="426"/>
                </a:lnTo>
                <a:lnTo>
                  <a:pt x="311" y="421"/>
                </a:lnTo>
                <a:lnTo>
                  <a:pt x="312" y="417"/>
                </a:lnTo>
                <a:lnTo>
                  <a:pt x="315" y="413"/>
                </a:lnTo>
                <a:lnTo>
                  <a:pt x="318" y="410"/>
                </a:lnTo>
                <a:lnTo>
                  <a:pt x="323" y="409"/>
                </a:lnTo>
                <a:lnTo>
                  <a:pt x="444" y="409"/>
                </a:lnTo>
                <a:lnTo>
                  <a:pt x="449" y="410"/>
                </a:lnTo>
                <a:lnTo>
                  <a:pt x="452" y="413"/>
                </a:lnTo>
                <a:lnTo>
                  <a:pt x="455" y="417"/>
                </a:lnTo>
                <a:lnTo>
                  <a:pt x="456" y="421"/>
                </a:lnTo>
                <a:lnTo>
                  <a:pt x="455" y="426"/>
                </a:lnTo>
                <a:lnTo>
                  <a:pt x="452" y="430"/>
                </a:lnTo>
                <a:lnTo>
                  <a:pt x="449" y="432"/>
                </a:lnTo>
                <a:lnTo>
                  <a:pt x="444" y="433"/>
                </a:lnTo>
                <a:close/>
                <a:moveTo>
                  <a:pt x="444" y="578"/>
                </a:moveTo>
                <a:lnTo>
                  <a:pt x="323" y="578"/>
                </a:lnTo>
                <a:lnTo>
                  <a:pt x="318" y="577"/>
                </a:lnTo>
                <a:lnTo>
                  <a:pt x="315" y="574"/>
                </a:lnTo>
                <a:lnTo>
                  <a:pt x="312" y="571"/>
                </a:lnTo>
                <a:lnTo>
                  <a:pt x="311" y="566"/>
                </a:lnTo>
                <a:lnTo>
                  <a:pt x="312" y="561"/>
                </a:lnTo>
                <a:lnTo>
                  <a:pt x="315" y="558"/>
                </a:lnTo>
                <a:lnTo>
                  <a:pt x="318" y="555"/>
                </a:lnTo>
                <a:lnTo>
                  <a:pt x="323" y="554"/>
                </a:lnTo>
                <a:lnTo>
                  <a:pt x="444" y="554"/>
                </a:lnTo>
                <a:lnTo>
                  <a:pt x="449" y="555"/>
                </a:lnTo>
                <a:lnTo>
                  <a:pt x="452" y="558"/>
                </a:lnTo>
                <a:lnTo>
                  <a:pt x="455" y="561"/>
                </a:lnTo>
                <a:lnTo>
                  <a:pt x="456" y="566"/>
                </a:lnTo>
                <a:lnTo>
                  <a:pt x="455" y="571"/>
                </a:lnTo>
                <a:lnTo>
                  <a:pt x="452" y="574"/>
                </a:lnTo>
                <a:lnTo>
                  <a:pt x="449" y="577"/>
                </a:lnTo>
                <a:lnTo>
                  <a:pt x="444" y="578"/>
                </a:lnTo>
                <a:close/>
                <a:moveTo>
                  <a:pt x="271" y="249"/>
                </a:moveTo>
                <a:lnTo>
                  <a:pt x="194" y="325"/>
                </a:lnTo>
                <a:lnTo>
                  <a:pt x="190" y="327"/>
                </a:lnTo>
                <a:lnTo>
                  <a:pt x="186" y="328"/>
                </a:lnTo>
                <a:lnTo>
                  <a:pt x="181" y="327"/>
                </a:lnTo>
                <a:lnTo>
                  <a:pt x="178" y="325"/>
                </a:lnTo>
                <a:lnTo>
                  <a:pt x="132" y="280"/>
                </a:lnTo>
                <a:lnTo>
                  <a:pt x="129" y="275"/>
                </a:lnTo>
                <a:lnTo>
                  <a:pt x="128" y="270"/>
                </a:lnTo>
                <a:lnTo>
                  <a:pt x="129" y="266"/>
                </a:lnTo>
                <a:lnTo>
                  <a:pt x="132" y="262"/>
                </a:lnTo>
                <a:lnTo>
                  <a:pt x="136" y="260"/>
                </a:lnTo>
                <a:lnTo>
                  <a:pt x="140" y="259"/>
                </a:lnTo>
                <a:lnTo>
                  <a:pt x="145" y="260"/>
                </a:lnTo>
                <a:lnTo>
                  <a:pt x="149" y="262"/>
                </a:lnTo>
                <a:lnTo>
                  <a:pt x="186" y="299"/>
                </a:lnTo>
                <a:lnTo>
                  <a:pt x="253" y="232"/>
                </a:lnTo>
                <a:lnTo>
                  <a:pt x="258" y="230"/>
                </a:lnTo>
                <a:lnTo>
                  <a:pt x="262" y="229"/>
                </a:lnTo>
                <a:lnTo>
                  <a:pt x="267" y="230"/>
                </a:lnTo>
                <a:lnTo>
                  <a:pt x="271" y="232"/>
                </a:lnTo>
                <a:lnTo>
                  <a:pt x="273" y="236"/>
                </a:lnTo>
                <a:lnTo>
                  <a:pt x="274" y="240"/>
                </a:lnTo>
                <a:lnTo>
                  <a:pt x="273" y="245"/>
                </a:lnTo>
                <a:lnTo>
                  <a:pt x="271" y="249"/>
                </a:lnTo>
                <a:close/>
                <a:moveTo>
                  <a:pt x="271" y="386"/>
                </a:moveTo>
                <a:lnTo>
                  <a:pt x="194" y="461"/>
                </a:lnTo>
                <a:lnTo>
                  <a:pt x="190" y="464"/>
                </a:lnTo>
                <a:lnTo>
                  <a:pt x="186" y="465"/>
                </a:lnTo>
                <a:lnTo>
                  <a:pt x="181" y="464"/>
                </a:lnTo>
                <a:lnTo>
                  <a:pt x="178" y="461"/>
                </a:lnTo>
                <a:lnTo>
                  <a:pt x="132" y="415"/>
                </a:lnTo>
                <a:lnTo>
                  <a:pt x="129" y="411"/>
                </a:lnTo>
                <a:lnTo>
                  <a:pt x="128" y="407"/>
                </a:lnTo>
                <a:lnTo>
                  <a:pt x="129" y="403"/>
                </a:lnTo>
                <a:lnTo>
                  <a:pt x="132" y="399"/>
                </a:lnTo>
                <a:lnTo>
                  <a:pt x="136" y="396"/>
                </a:lnTo>
                <a:lnTo>
                  <a:pt x="140" y="395"/>
                </a:lnTo>
                <a:lnTo>
                  <a:pt x="145" y="396"/>
                </a:lnTo>
                <a:lnTo>
                  <a:pt x="149" y="399"/>
                </a:lnTo>
                <a:lnTo>
                  <a:pt x="186" y="436"/>
                </a:lnTo>
                <a:lnTo>
                  <a:pt x="253" y="368"/>
                </a:lnTo>
                <a:lnTo>
                  <a:pt x="258" y="365"/>
                </a:lnTo>
                <a:lnTo>
                  <a:pt x="262" y="365"/>
                </a:lnTo>
                <a:lnTo>
                  <a:pt x="267" y="365"/>
                </a:lnTo>
                <a:lnTo>
                  <a:pt x="271" y="368"/>
                </a:lnTo>
                <a:lnTo>
                  <a:pt x="273" y="372"/>
                </a:lnTo>
                <a:lnTo>
                  <a:pt x="274" y="376"/>
                </a:lnTo>
                <a:lnTo>
                  <a:pt x="273" y="381"/>
                </a:lnTo>
                <a:lnTo>
                  <a:pt x="271" y="386"/>
                </a:lnTo>
                <a:close/>
                <a:moveTo>
                  <a:pt x="271" y="522"/>
                </a:moveTo>
                <a:lnTo>
                  <a:pt x="194" y="599"/>
                </a:lnTo>
                <a:lnTo>
                  <a:pt x="190" y="601"/>
                </a:lnTo>
                <a:lnTo>
                  <a:pt x="186" y="602"/>
                </a:lnTo>
                <a:lnTo>
                  <a:pt x="181" y="601"/>
                </a:lnTo>
                <a:lnTo>
                  <a:pt x="178" y="599"/>
                </a:lnTo>
                <a:lnTo>
                  <a:pt x="132" y="553"/>
                </a:lnTo>
                <a:lnTo>
                  <a:pt x="129" y="549"/>
                </a:lnTo>
                <a:lnTo>
                  <a:pt x="128" y="545"/>
                </a:lnTo>
                <a:lnTo>
                  <a:pt x="129" y="540"/>
                </a:lnTo>
                <a:lnTo>
                  <a:pt x="132" y="535"/>
                </a:lnTo>
                <a:lnTo>
                  <a:pt x="136" y="533"/>
                </a:lnTo>
                <a:lnTo>
                  <a:pt x="140" y="532"/>
                </a:lnTo>
                <a:lnTo>
                  <a:pt x="145" y="533"/>
                </a:lnTo>
                <a:lnTo>
                  <a:pt x="149" y="535"/>
                </a:lnTo>
                <a:lnTo>
                  <a:pt x="186" y="572"/>
                </a:lnTo>
                <a:lnTo>
                  <a:pt x="253" y="505"/>
                </a:lnTo>
                <a:lnTo>
                  <a:pt x="258" y="502"/>
                </a:lnTo>
                <a:lnTo>
                  <a:pt x="262" y="501"/>
                </a:lnTo>
                <a:lnTo>
                  <a:pt x="267" y="502"/>
                </a:lnTo>
                <a:lnTo>
                  <a:pt x="271" y="505"/>
                </a:lnTo>
                <a:lnTo>
                  <a:pt x="273" y="509"/>
                </a:lnTo>
                <a:lnTo>
                  <a:pt x="274" y="513"/>
                </a:lnTo>
                <a:lnTo>
                  <a:pt x="273" y="518"/>
                </a:lnTo>
                <a:lnTo>
                  <a:pt x="271" y="522"/>
                </a:lnTo>
                <a:close/>
                <a:moveTo>
                  <a:pt x="550" y="196"/>
                </a:moveTo>
                <a:lnTo>
                  <a:pt x="357" y="3"/>
                </a:lnTo>
                <a:lnTo>
                  <a:pt x="353" y="1"/>
                </a:lnTo>
                <a:lnTo>
                  <a:pt x="349" y="0"/>
                </a:lnTo>
                <a:lnTo>
                  <a:pt x="12" y="0"/>
                </a:lnTo>
                <a:lnTo>
                  <a:pt x="7" y="1"/>
                </a:lnTo>
                <a:lnTo>
                  <a:pt x="4" y="3"/>
                </a:lnTo>
                <a:lnTo>
                  <a:pt x="1" y="7"/>
                </a:lnTo>
                <a:lnTo>
                  <a:pt x="0" y="12"/>
                </a:lnTo>
                <a:lnTo>
                  <a:pt x="0" y="711"/>
                </a:lnTo>
                <a:lnTo>
                  <a:pt x="1" y="715"/>
                </a:lnTo>
                <a:lnTo>
                  <a:pt x="4" y="719"/>
                </a:lnTo>
                <a:lnTo>
                  <a:pt x="7" y="721"/>
                </a:lnTo>
                <a:lnTo>
                  <a:pt x="12" y="722"/>
                </a:lnTo>
                <a:lnTo>
                  <a:pt x="542" y="722"/>
                </a:lnTo>
                <a:lnTo>
                  <a:pt x="546" y="721"/>
                </a:lnTo>
                <a:lnTo>
                  <a:pt x="550" y="719"/>
                </a:lnTo>
                <a:lnTo>
                  <a:pt x="552" y="715"/>
                </a:lnTo>
                <a:lnTo>
                  <a:pt x="553" y="711"/>
                </a:lnTo>
                <a:lnTo>
                  <a:pt x="553" y="205"/>
                </a:lnTo>
                <a:lnTo>
                  <a:pt x="552" y="200"/>
                </a:lnTo>
                <a:lnTo>
                  <a:pt x="550" y="1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75" name="TextBox 74"/>
          <p:cNvSpPr txBox="1"/>
          <p:nvPr/>
        </p:nvSpPr>
        <p:spPr bwMode="auto">
          <a:xfrm>
            <a:off x="1800144" y="4173361"/>
            <a:ext cx="1660765" cy="984885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ctr"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ea typeface="Tahoma"/>
                <a:cs typeface="Tahoma"/>
              </a:rPr>
              <a:t>Анализ информации об устранении недостатков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/>
              <a:ea typeface="Tahoma"/>
              <a:cs typeface="Tahoma"/>
            </a:endParaRPr>
          </a:p>
        </p:txBody>
      </p:sp>
      <p:sp>
        <p:nvSpPr>
          <p:cNvPr id="76" name="TextBox 75"/>
          <p:cNvSpPr txBox="1"/>
          <p:nvPr/>
        </p:nvSpPr>
        <p:spPr bwMode="auto">
          <a:xfrm>
            <a:off x="3677751" y="4681786"/>
            <a:ext cx="2118990" cy="492443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ctr"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ea typeface="Tahoma"/>
                <a:cs typeface="Tahoma"/>
              </a:rPr>
              <a:t>Направление заключения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/>
              <a:ea typeface="Tahoma"/>
              <a:cs typeface="Tahoma"/>
            </a:endParaRPr>
          </a:p>
        </p:txBody>
      </p:sp>
      <p:sp>
        <p:nvSpPr>
          <p:cNvPr id="77" name="TextBox 76"/>
          <p:cNvSpPr txBox="1"/>
          <p:nvPr/>
        </p:nvSpPr>
        <p:spPr bwMode="auto">
          <a:xfrm>
            <a:off x="5796741" y="4660466"/>
            <a:ext cx="2118990" cy="492443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ctr"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ea typeface="Tahoma"/>
                <a:cs typeface="Tahoma"/>
              </a:rPr>
              <a:t>Подготовка заключения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/>
              <a:ea typeface="Tahoma"/>
              <a:cs typeface="Tahoma"/>
            </a:endParaRPr>
          </a:p>
        </p:txBody>
      </p:sp>
      <p:sp>
        <p:nvSpPr>
          <p:cNvPr id="78" name="TextBox 77"/>
          <p:cNvSpPr txBox="1"/>
          <p:nvPr/>
        </p:nvSpPr>
        <p:spPr bwMode="auto">
          <a:xfrm>
            <a:off x="7840974" y="4665803"/>
            <a:ext cx="2118990" cy="492443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ctr"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ea typeface="Tahoma"/>
                <a:cs typeface="Tahoma"/>
              </a:rPr>
              <a:t>Посещение учреждения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/>
              <a:ea typeface="Tahoma"/>
              <a:cs typeface="Tahoma"/>
            </a:endParaRPr>
          </a:p>
        </p:txBody>
      </p:sp>
      <p:grpSp>
        <p:nvGrpSpPr>
          <p:cNvPr id="117" name="Group 116"/>
          <p:cNvGrpSpPr/>
          <p:nvPr/>
        </p:nvGrpSpPr>
        <p:grpSpPr bwMode="auto">
          <a:xfrm>
            <a:off x="6489413" y="5465197"/>
            <a:ext cx="343073" cy="283860"/>
            <a:chOff x="3171825" y="4237038"/>
            <a:chExt cx="287338" cy="287338"/>
          </a:xfrm>
          <a:solidFill>
            <a:schemeClr val="bg1"/>
          </a:solidFill>
        </p:grpSpPr>
        <p:sp>
          <p:nvSpPr>
            <p:cNvPr id="118" name="Freeform 1002"/>
            <p:cNvSpPr/>
            <p:nvPr/>
          </p:nvSpPr>
          <p:spPr bwMode="auto">
            <a:xfrm>
              <a:off x="3171825" y="4237038"/>
              <a:ext cx="230188" cy="249238"/>
            </a:xfrm>
            <a:custGeom>
              <a:avLst/>
              <a:gdLst>
                <a:gd name="T0" fmla="*/ 375 w 579"/>
                <a:gd name="T1" fmla="*/ 490 h 626"/>
                <a:gd name="T2" fmla="*/ 381 w 579"/>
                <a:gd name="T3" fmla="*/ 459 h 626"/>
                <a:gd name="T4" fmla="*/ 392 w 579"/>
                <a:gd name="T5" fmla="*/ 431 h 626"/>
                <a:gd name="T6" fmla="*/ 409 w 579"/>
                <a:gd name="T7" fmla="*/ 406 h 626"/>
                <a:gd name="T8" fmla="*/ 431 w 579"/>
                <a:gd name="T9" fmla="*/ 386 h 626"/>
                <a:gd name="T10" fmla="*/ 455 w 579"/>
                <a:gd name="T11" fmla="*/ 368 h 626"/>
                <a:gd name="T12" fmla="*/ 484 w 579"/>
                <a:gd name="T13" fmla="*/ 356 h 626"/>
                <a:gd name="T14" fmla="*/ 514 w 579"/>
                <a:gd name="T15" fmla="*/ 350 h 626"/>
                <a:gd name="T16" fmla="*/ 543 w 579"/>
                <a:gd name="T17" fmla="*/ 350 h 626"/>
                <a:gd name="T18" fmla="*/ 566 w 579"/>
                <a:gd name="T19" fmla="*/ 354 h 626"/>
                <a:gd name="T20" fmla="*/ 579 w 579"/>
                <a:gd name="T21" fmla="*/ 11 h 626"/>
                <a:gd name="T22" fmla="*/ 575 w 579"/>
                <a:gd name="T23" fmla="*/ 3 h 626"/>
                <a:gd name="T24" fmla="*/ 566 w 579"/>
                <a:gd name="T25" fmla="*/ 0 h 626"/>
                <a:gd name="T26" fmla="*/ 482 w 579"/>
                <a:gd name="T27" fmla="*/ 48 h 626"/>
                <a:gd name="T28" fmla="*/ 506 w 579"/>
                <a:gd name="T29" fmla="*/ 120 h 626"/>
                <a:gd name="T30" fmla="*/ 434 w 579"/>
                <a:gd name="T31" fmla="*/ 48 h 626"/>
                <a:gd name="T32" fmla="*/ 458 w 579"/>
                <a:gd name="T33" fmla="*/ 0 h 626"/>
                <a:gd name="T34" fmla="*/ 361 w 579"/>
                <a:gd name="T35" fmla="*/ 48 h 626"/>
                <a:gd name="T36" fmla="*/ 386 w 579"/>
                <a:gd name="T37" fmla="*/ 120 h 626"/>
                <a:gd name="T38" fmla="*/ 314 w 579"/>
                <a:gd name="T39" fmla="*/ 48 h 626"/>
                <a:gd name="T40" fmla="*/ 337 w 579"/>
                <a:gd name="T41" fmla="*/ 0 h 626"/>
                <a:gd name="T42" fmla="*/ 241 w 579"/>
                <a:gd name="T43" fmla="*/ 48 h 626"/>
                <a:gd name="T44" fmla="*/ 266 w 579"/>
                <a:gd name="T45" fmla="*/ 120 h 626"/>
                <a:gd name="T46" fmla="*/ 193 w 579"/>
                <a:gd name="T47" fmla="*/ 48 h 626"/>
                <a:gd name="T48" fmla="*/ 217 w 579"/>
                <a:gd name="T49" fmla="*/ 0 h 626"/>
                <a:gd name="T50" fmla="*/ 121 w 579"/>
                <a:gd name="T51" fmla="*/ 48 h 626"/>
                <a:gd name="T52" fmla="*/ 144 w 579"/>
                <a:gd name="T53" fmla="*/ 120 h 626"/>
                <a:gd name="T54" fmla="*/ 73 w 579"/>
                <a:gd name="T55" fmla="*/ 48 h 626"/>
                <a:gd name="T56" fmla="*/ 96 w 579"/>
                <a:gd name="T57" fmla="*/ 0 h 626"/>
                <a:gd name="T58" fmla="*/ 8 w 579"/>
                <a:gd name="T59" fmla="*/ 1 h 626"/>
                <a:gd name="T60" fmla="*/ 1 w 579"/>
                <a:gd name="T61" fmla="*/ 7 h 626"/>
                <a:gd name="T62" fmla="*/ 0 w 579"/>
                <a:gd name="T63" fmla="*/ 614 h 626"/>
                <a:gd name="T64" fmla="*/ 4 w 579"/>
                <a:gd name="T65" fmla="*/ 623 h 626"/>
                <a:gd name="T66" fmla="*/ 13 w 579"/>
                <a:gd name="T67" fmla="*/ 626 h 626"/>
                <a:gd name="T68" fmla="*/ 418 w 579"/>
                <a:gd name="T69" fmla="*/ 615 h 626"/>
                <a:gd name="T70" fmla="*/ 397 w 579"/>
                <a:gd name="T71" fmla="*/ 588 h 626"/>
                <a:gd name="T72" fmla="*/ 383 w 579"/>
                <a:gd name="T73" fmla="*/ 558 h 626"/>
                <a:gd name="T74" fmla="*/ 375 w 579"/>
                <a:gd name="T75" fmla="*/ 524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79" h="626" extrusionOk="0">
                  <a:moveTo>
                    <a:pt x="374" y="506"/>
                  </a:moveTo>
                  <a:lnTo>
                    <a:pt x="375" y="490"/>
                  </a:lnTo>
                  <a:lnTo>
                    <a:pt x="377" y="474"/>
                  </a:lnTo>
                  <a:lnTo>
                    <a:pt x="381" y="459"/>
                  </a:lnTo>
                  <a:lnTo>
                    <a:pt x="386" y="445"/>
                  </a:lnTo>
                  <a:lnTo>
                    <a:pt x="392" y="431"/>
                  </a:lnTo>
                  <a:lnTo>
                    <a:pt x="400" y="418"/>
                  </a:lnTo>
                  <a:lnTo>
                    <a:pt x="409" y="406"/>
                  </a:lnTo>
                  <a:lnTo>
                    <a:pt x="420" y="395"/>
                  </a:lnTo>
                  <a:lnTo>
                    <a:pt x="431" y="386"/>
                  </a:lnTo>
                  <a:lnTo>
                    <a:pt x="443" y="376"/>
                  </a:lnTo>
                  <a:lnTo>
                    <a:pt x="455" y="368"/>
                  </a:lnTo>
                  <a:lnTo>
                    <a:pt x="470" y="361"/>
                  </a:lnTo>
                  <a:lnTo>
                    <a:pt x="484" y="356"/>
                  </a:lnTo>
                  <a:lnTo>
                    <a:pt x="499" y="352"/>
                  </a:lnTo>
                  <a:lnTo>
                    <a:pt x="514" y="350"/>
                  </a:lnTo>
                  <a:lnTo>
                    <a:pt x="530" y="349"/>
                  </a:lnTo>
                  <a:lnTo>
                    <a:pt x="543" y="350"/>
                  </a:lnTo>
                  <a:lnTo>
                    <a:pt x="555" y="352"/>
                  </a:lnTo>
                  <a:lnTo>
                    <a:pt x="566" y="354"/>
                  </a:lnTo>
                  <a:lnTo>
                    <a:pt x="579" y="357"/>
                  </a:lnTo>
                  <a:lnTo>
                    <a:pt x="579" y="11"/>
                  </a:lnTo>
                  <a:lnTo>
                    <a:pt x="578" y="7"/>
                  </a:lnTo>
                  <a:lnTo>
                    <a:pt x="575" y="3"/>
                  </a:lnTo>
                  <a:lnTo>
                    <a:pt x="570" y="1"/>
                  </a:lnTo>
                  <a:lnTo>
                    <a:pt x="566" y="0"/>
                  </a:lnTo>
                  <a:lnTo>
                    <a:pt x="482" y="0"/>
                  </a:lnTo>
                  <a:lnTo>
                    <a:pt x="482" y="48"/>
                  </a:lnTo>
                  <a:lnTo>
                    <a:pt x="506" y="48"/>
                  </a:lnTo>
                  <a:lnTo>
                    <a:pt x="506" y="120"/>
                  </a:lnTo>
                  <a:lnTo>
                    <a:pt x="434" y="120"/>
                  </a:lnTo>
                  <a:lnTo>
                    <a:pt x="434" y="48"/>
                  </a:lnTo>
                  <a:lnTo>
                    <a:pt x="458" y="48"/>
                  </a:lnTo>
                  <a:lnTo>
                    <a:pt x="458" y="0"/>
                  </a:lnTo>
                  <a:lnTo>
                    <a:pt x="361" y="0"/>
                  </a:lnTo>
                  <a:lnTo>
                    <a:pt x="361" y="48"/>
                  </a:lnTo>
                  <a:lnTo>
                    <a:pt x="386" y="48"/>
                  </a:lnTo>
                  <a:lnTo>
                    <a:pt x="386" y="120"/>
                  </a:lnTo>
                  <a:lnTo>
                    <a:pt x="314" y="120"/>
                  </a:lnTo>
                  <a:lnTo>
                    <a:pt x="314" y="48"/>
                  </a:lnTo>
                  <a:lnTo>
                    <a:pt x="337" y="48"/>
                  </a:lnTo>
                  <a:lnTo>
                    <a:pt x="337" y="0"/>
                  </a:lnTo>
                  <a:lnTo>
                    <a:pt x="241" y="0"/>
                  </a:lnTo>
                  <a:lnTo>
                    <a:pt x="241" y="48"/>
                  </a:lnTo>
                  <a:lnTo>
                    <a:pt x="266" y="48"/>
                  </a:lnTo>
                  <a:lnTo>
                    <a:pt x="266" y="120"/>
                  </a:lnTo>
                  <a:lnTo>
                    <a:pt x="193" y="120"/>
                  </a:lnTo>
                  <a:lnTo>
                    <a:pt x="193" y="48"/>
                  </a:lnTo>
                  <a:lnTo>
                    <a:pt x="217" y="48"/>
                  </a:lnTo>
                  <a:lnTo>
                    <a:pt x="217" y="0"/>
                  </a:lnTo>
                  <a:lnTo>
                    <a:pt x="121" y="0"/>
                  </a:lnTo>
                  <a:lnTo>
                    <a:pt x="121" y="48"/>
                  </a:lnTo>
                  <a:lnTo>
                    <a:pt x="144" y="48"/>
                  </a:lnTo>
                  <a:lnTo>
                    <a:pt x="144" y="120"/>
                  </a:lnTo>
                  <a:lnTo>
                    <a:pt x="73" y="120"/>
                  </a:lnTo>
                  <a:lnTo>
                    <a:pt x="73" y="48"/>
                  </a:lnTo>
                  <a:lnTo>
                    <a:pt x="96" y="48"/>
                  </a:lnTo>
                  <a:lnTo>
                    <a:pt x="96" y="0"/>
                  </a:lnTo>
                  <a:lnTo>
                    <a:pt x="13" y="0"/>
                  </a:lnTo>
                  <a:lnTo>
                    <a:pt x="8" y="1"/>
                  </a:lnTo>
                  <a:lnTo>
                    <a:pt x="4" y="3"/>
                  </a:lnTo>
                  <a:lnTo>
                    <a:pt x="1" y="7"/>
                  </a:lnTo>
                  <a:lnTo>
                    <a:pt x="0" y="11"/>
                  </a:lnTo>
                  <a:lnTo>
                    <a:pt x="0" y="614"/>
                  </a:lnTo>
                  <a:lnTo>
                    <a:pt x="1" y="619"/>
                  </a:lnTo>
                  <a:lnTo>
                    <a:pt x="4" y="623"/>
                  </a:lnTo>
                  <a:lnTo>
                    <a:pt x="8" y="625"/>
                  </a:lnTo>
                  <a:lnTo>
                    <a:pt x="13" y="626"/>
                  </a:lnTo>
                  <a:lnTo>
                    <a:pt x="430" y="626"/>
                  </a:lnTo>
                  <a:lnTo>
                    <a:pt x="418" y="615"/>
                  </a:lnTo>
                  <a:lnTo>
                    <a:pt x="406" y="603"/>
                  </a:lnTo>
                  <a:lnTo>
                    <a:pt x="397" y="588"/>
                  </a:lnTo>
                  <a:lnTo>
                    <a:pt x="389" y="574"/>
                  </a:lnTo>
                  <a:lnTo>
                    <a:pt x="383" y="558"/>
                  </a:lnTo>
                  <a:lnTo>
                    <a:pt x="378" y="542"/>
                  </a:lnTo>
                  <a:lnTo>
                    <a:pt x="375" y="524"/>
                  </a:lnTo>
                  <a:lnTo>
                    <a:pt x="374" y="50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9" name="Freeform 1003"/>
            <p:cNvSpPr>
              <a:spLocks noEditPoints="1"/>
            </p:cNvSpPr>
            <p:nvPr/>
          </p:nvSpPr>
          <p:spPr bwMode="auto">
            <a:xfrm>
              <a:off x="3330575" y="4386263"/>
              <a:ext cx="128587" cy="138113"/>
            </a:xfrm>
            <a:custGeom>
              <a:avLst/>
              <a:gdLst>
                <a:gd name="T0" fmla="*/ 111 w 325"/>
                <a:gd name="T1" fmla="*/ 239 h 349"/>
                <a:gd name="T2" fmla="*/ 82 w 325"/>
                <a:gd name="T3" fmla="*/ 228 h 349"/>
                <a:gd name="T4" fmla="*/ 56 w 325"/>
                <a:gd name="T5" fmla="*/ 209 h 349"/>
                <a:gd name="T6" fmla="*/ 38 w 325"/>
                <a:gd name="T7" fmla="*/ 185 h 349"/>
                <a:gd name="T8" fmla="*/ 27 w 325"/>
                <a:gd name="T9" fmla="*/ 154 h 349"/>
                <a:gd name="T10" fmla="*/ 26 w 325"/>
                <a:gd name="T11" fmla="*/ 122 h 349"/>
                <a:gd name="T12" fmla="*/ 33 w 325"/>
                <a:gd name="T13" fmla="*/ 91 h 349"/>
                <a:gd name="T14" fmla="*/ 49 w 325"/>
                <a:gd name="T15" fmla="*/ 64 h 349"/>
                <a:gd name="T16" fmla="*/ 73 w 325"/>
                <a:gd name="T17" fmla="*/ 43 h 349"/>
                <a:gd name="T18" fmla="*/ 101 w 325"/>
                <a:gd name="T19" fmla="*/ 29 h 349"/>
                <a:gd name="T20" fmla="*/ 133 w 325"/>
                <a:gd name="T21" fmla="*/ 24 h 349"/>
                <a:gd name="T22" fmla="*/ 165 w 325"/>
                <a:gd name="T23" fmla="*/ 29 h 349"/>
                <a:gd name="T24" fmla="*/ 194 w 325"/>
                <a:gd name="T25" fmla="*/ 43 h 349"/>
                <a:gd name="T26" fmla="*/ 216 w 325"/>
                <a:gd name="T27" fmla="*/ 64 h 349"/>
                <a:gd name="T28" fmla="*/ 233 w 325"/>
                <a:gd name="T29" fmla="*/ 91 h 349"/>
                <a:gd name="T30" fmla="*/ 241 w 325"/>
                <a:gd name="T31" fmla="*/ 122 h 349"/>
                <a:gd name="T32" fmla="*/ 240 w 325"/>
                <a:gd name="T33" fmla="*/ 154 h 349"/>
                <a:gd name="T34" fmla="*/ 229 w 325"/>
                <a:gd name="T35" fmla="*/ 185 h 349"/>
                <a:gd name="T36" fmla="*/ 210 w 325"/>
                <a:gd name="T37" fmla="*/ 209 h 349"/>
                <a:gd name="T38" fmla="*/ 185 w 325"/>
                <a:gd name="T39" fmla="*/ 228 h 349"/>
                <a:gd name="T40" fmla="*/ 155 w 325"/>
                <a:gd name="T41" fmla="*/ 239 h 349"/>
                <a:gd name="T42" fmla="*/ 322 w 325"/>
                <a:gd name="T43" fmla="*/ 329 h 349"/>
                <a:gd name="T44" fmla="*/ 233 w 325"/>
                <a:gd name="T45" fmla="*/ 221 h 349"/>
                <a:gd name="T46" fmla="*/ 254 w 325"/>
                <a:gd name="T47" fmla="*/ 187 h 349"/>
                <a:gd name="T48" fmla="*/ 265 w 325"/>
                <a:gd name="T49" fmla="*/ 147 h 349"/>
                <a:gd name="T50" fmla="*/ 263 w 325"/>
                <a:gd name="T51" fmla="*/ 106 h 349"/>
                <a:gd name="T52" fmla="*/ 250 w 325"/>
                <a:gd name="T53" fmla="*/ 70 h 349"/>
                <a:gd name="T54" fmla="*/ 227 w 325"/>
                <a:gd name="T55" fmla="*/ 39 h 349"/>
                <a:gd name="T56" fmla="*/ 196 w 325"/>
                <a:gd name="T57" fmla="*/ 17 h 349"/>
                <a:gd name="T58" fmla="*/ 160 w 325"/>
                <a:gd name="T59" fmla="*/ 2 h 349"/>
                <a:gd name="T60" fmla="*/ 119 w 325"/>
                <a:gd name="T61" fmla="*/ 0 h 349"/>
                <a:gd name="T62" fmla="*/ 82 w 325"/>
                <a:gd name="T63" fmla="*/ 10 h 349"/>
                <a:gd name="T64" fmla="*/ 49 w 325"/>
                <a:gd name="T65" fmla="*/ 31 h 349"/>
                <a:gd name="T66" fmla="*/ 24 w 325"/>
                <a:gd name="T67" fmla="*/ 58 h 349"/>
                <a:gd name="T68" fmla="*/ 6 w 325"/>
                <a:gd name="T69" fmla="*/ 93 h 349"/>
                <a:gd name="T70" fmla="*/ 0 w 325"/>
                <a:gd name="T71" fmla="*/ 133 h 349"/>
                <a:gd name="T72" fmla="*/ 6 w 325"/>
                <a:gd name="T73" fmla="*/ 172 h 349"/>
                <a:gd name="T74" fmla="*/ 24 w 325"/>
                <a:gd name="T75" fmla="*/ 206 h 349"/>
                <a:gd name="T76" fmla="*/ 49 w 325"/>
                <a:gd name="T77" fmla="*/ 235 h 349"/>
                <a:gd name="T78" fmla="*/ 82 w 325"/>
                <a:gd name="T79" fmla="*/ 254 h 349"/>
                <a:gd name="T80" fmla="*/ 119 w 325"/>
                <a:gd name="T81" fmla="*/ 264 h 349"/>
                <a:gd name="T82" fmla="*/ 152 w 325"/>
                <a:gd name="T83" fmla="*/ 263 h 349"/>
                <a:gd name="T84" fmla="*/ 180 w 325"/>
                <a:gd name="T85" fmla="*/ 257 h 349"/>
                <a:gd name="T86" fmla="*/ 204 w 325"/>
                <a:gd name="T87" fmla="*/ 245 h 349"/>
                <a:gd name="T88" fmla="*/ 309 w 325"/>
                <a:gd name="T89" fmla="*/ 348 h 349"/>
                <a:gd name="T90" fmla="*/ 322 w 325"/>
                <a:gd name="T91" fmla="*/ 346 h 349"/>
                <a:gd name="T92" fmla="*/ 324 w 325"/>
                <a:gd name="T93" fmla="*/ 333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25" h="349" extrusionOk="0">
                  <a:moveTo>
                    <a:pt x="133" y="241"/>
                  </a:moveTo>
                  <a:lnTo>
                    <a:pt x="122" y="240"/>
                  </a:lnTo>
                  <a:lnTo>
                    <a:pt x="111" y="239"/>
                  </a:lnTo>
                  <a:lnTo>
                    <a:pt x="101" y="236"/>
                  </a:lnTo>
                  <a:lnTo>
                    <a:pt x="91" y="233"/>
                  </a:lnTo>
                  <a:lnTo>
                    <a:pt x="82" y="228"/>
                  </a:lnTo>
                  <a:lnTo>
                    <a:pt x="73" y="223"/>
                  </a:lnTo>
                  <a:lnTo>
                    <a:pt x="64" y="216"/>
                  </a:lnTo>
                  <a:lnTo>
                    <a:pt x="56" y="209"/>
                  </a:lnTo>
                  <a:lnTo>
                    <a:pt x="49" y="201"/>
                  </a:lnTo>
                  <a:lnTo>
                    <a:pt x="43" y="193"/>
                  </a:lnTo>
                  <a:lnTo>
                    <a:pt x="38" y="185"/>
                  </a:lnTo>
                  <a:lnTo>
                    <a:pt x="33" y="175"/>
                  </a:lnTo>
                  <a:lnTo>
                    <a:pt x="30" y="164"/>
                  </a:lnTo>
                  <a:lnTo>
                    <a:pt x="27" y="154"/>
                  </a:lnTo>
                  <a:lnTo>
                    <a:pt x="26" y="144"/>
                  </a:lnTo>
                  <a:lnTo>
                    <a:pt x="25" y="133"/>
                  </a:lnTo>
                  <a:lnTo>
                    <a:pt x="26" y="122"/>
                  </a:lnTo>
                  <a:lnTo>
                    <a:pt x="27" y="111"/>
                  </a:lnTo>
                  <a:lnTo>
                    <a:pt x="30" y="100"/>
                  </a:lnTo>
                  <a:lnTo>
                    <a:pt x="33" y="91"/>
                  </a:lnTo>
                  <a:lnTo>
                    <a:pt x="38" y="81"/>
                  </a:lnTo>
                  <a:lnTo>
                    <a:pt x="43" y="73"/>
                  </a:lnTo>
                  <a:lnTo>
                    <a:pt x="49" y="64"/>
                  </a:lnTo>
                  <a:lnTo>
                    <a:pt x="56" y="56"/>
                  </a:lnTo>
                  <a:lnTo>
                    <a:pt x="64" y="49"/>
                  </a:lnTo>
                  <a:lnTo>
                    <a:pt x="73" y="43"/>
                  </a:lnTo>
                  <a:lnTo>
                    <a:pt x="82" y="37"/>
                  </a:lnTo>
                  <a:lnTo>
                    <a:pt x="91" y="33"/>
                  </a:lnTo>
                  <a:lnTo>
                    <a:pt x="101" y="29"/>
                  </a:lnTo>
                  <a:lnTo>
                    <a:pt x="111" y="27"/>
                  </a:lnTo>
                  <a:lnTo>
                    <a:pt x="122" y="25"/>
                  </a:lnTo>
                  <a:lnTo>
                    <a:pt x="133" y="24"/>
                  </a:lnTo>
                  <a:lnTo>
                    <a:pt x="144" y="25"/>
                  </a:lnTo>
                  <a:lnTo>
                    <a:pt x="155" y="27"/>
                  </a:lnTo>
                  <a:lnTo>
                    <a:pt x="165" y="29"/>
                  </a:lnTo>
                  <a:lnTo>
                    <a:pt x="176" y="33"/>
                  </a:lnTo>
                  <a:lnTo>
                    <a:pt x="185" y="37"/>
                  </a:lnTo>
                  <a:lnTo>
                    <a:pt x="194" y="43"/>
                  </a:lnTo>
                  <a:lnTo>
                    <a:pt x="202" y="49"/>
                  </a:lnTo>
                  <a:lnTo>
                    <a:pt x="210" y="56"/>
                  </a:lnTo>
                  <a:lnTo>
                    <a:pt x="216" y="64"/>
                  </a:lnTo>
                  <a:lnTo>
                    <a:pt x="223" y="73"/>
                  </a:lnTo>
                  <a:lnTo>
                    <a:pt x="229" y="81"/>
                  </a:lnTo>
                  <a:lnTo>
                    <a:pt x="233" y="91"/>
                  </a:lnTo>
                  <a:lnTo>
                    <a:pt x="237" y="100"/>
                  </a:lnTo>
                  <a:lnTo>
                    <a:pt x="240" y="111"/>
                  </a:lnTo>
                  <a:lnTo>
                    <a:pt x="241" y="122"/>
                  </a:lnTo>
                  <a:lnTo>
                    <a:pt x="242" y="133"/>
                  </a:lnTo>
                  <a:lnTo>
                    <a:pt x="241" y="144"/>
                  </a:lnTo>
                  <a:lnTo>
                    <a:pt x="240" y="154"/>
                  </a:lnTo>
                  <a:lnTo>
                    <a:pt x="237" y="164"/>
                  </a:lnTo>
                  <a:lnTo>
                    <a:pt x="233" y="175"/>
                  </a:lnTo>
                  <a:lnTo>
                    <a:pt x="229" y="185"/>
                  </a:lnTo>
                  <a:lnTo>
                    <a:pt x="223" y="193"/>
                  </a:lnTo>
                  <a:lnTo>
                    <a:pt x="216" y="201"/>
                  </a:lnTo>
                  <a:lnTo>
                    <a:pt x="210" y="209"/>
                  </a:lnTo>
                  <a:lnTo>
                    <a:pt x="202" y="216"/>
                  </a:lnTo>
                  <a:lnTo>
                    <a:pt x="194" y="223"/>
                  </a:lnTo>
                  <a:lnTo>
                    <a:pt x="185" y="228"/>
                  </a:lnTo>
                  <a:lnTo>
                    <a:pt x="176" y="233"/>
                  </a:lnTo>
                  <a:lnTo>
                    <a:pt x="165" y="236"/>
                  </a:lnTo>
                  <a:lnTo>
                    <a:pt x="155" y="239"/>
                  </a:lnTo>
                  <a:lnTo>
                    <a:pt x="144" y="240"/>
                  </a:lnTo>
                  <a:lnTo>
                    <a:pt x="133" y="241"/>
                  </a:lnTo>
                  <a:close/>
                  <a:moveTo>
                    <a:pt x="322" y="329"/>
                  </a:moveTo>
                  <a:lnTo>
                    <a:pt x="240" y="247"/>
                  </a:lnTo>
                  <a:lnTo>
                    <a:pt x="223" y="230"/>
                  </a:lnTo>
                  <a:lnTo>
                    <a:pt x="233" y="221"/>
                  </a:lnTo>
                  <a:lnTo>
                    <a:pt x="241" y="210"/>
                  </a:lnTo>
                  <a:lnTo>
                    <a:pt x="248" y="199"/>
                  </a:lnTo>
                  <a:lnTo>
                    <a:pt x="254" y="187"/>
                  </a:lnTo>
                  <a:lnTo>
                    <a:pt x="259" y="174"/>
                  </a:lnTo>
                  <a:lnTo>
                    <a:pt x="262" y="160"/>
                  </a:lnTo>
                  <a:lnTo>
                    <a:pt x="265" y="147"/>
                  </a:lnTo>
                  <a:lnTo>
                    <a:pt x="265" y="133"/>
                  </a:lnTo>
                  <a:lnTo>
                    <a:pt x="265" y="120"/>
                  </a:lnTo>
                  <a:lnTo>
                    <a:pt x="263" y="106"/>
                  </a:lnTo>
                  <a:lnTo>
                    <a:pt x="259" y="93"/>
                  </a:lnTo>
                  <a:lnTo>
                    <a:pt x="255" y="81"/>
                  </a:lnTo>
                  <a:lnTo>
                    <a:pt x="250" y="70"/>
                  </a:lnTo>
                  <a:lnTo>
                    <a:pt x="243" y="58"/>
                  </a:lnTo>
                  <a:lnTo>
                    <a:pt x="236" y="48"/>
                  </a:lnTo>
                  <a:lnTo>
                    <a:pt x="227" y="39"/>
                  </a:lnTo>
                  <a:lnTo>
                    <a:pt x="217" y="31"/>
                  </a:lnTo>
                  <a:lnTo>
                    <a:pt x="207" y="23"/>
                  </a:lnTo>
                  <a:lnTo>
                    <a:pt x="196" y="17"/>
                  </a:lnTo>
                  <a:lnTo>
                    <a:pt x="185" y="10"/>
                  </a:lnTo>
                  <a:lnTo>
                    <a:pt x="172" y="6"/>
                  </a:lnTo>
                  <a:lnTo>
                    <a:pt x="160" y="2"/>
                  </a:lnTo>
                  <a:lnTo>
                    <a:pt x="147" y="0"/>
                  </a:lnTo>
                  <a:lnTo>
                    <a:pt x="133" y="0"/>
                  </a:lnTo>
                  <a:lnTo>
                    <a:pt x="119" y="0"/>
                  </a:lnTo>
                  <a:lnTo>
                    <a:pt x="106" y="2"/>
                  </a:lnTo>
                  <a:lnTo>
                    <a:pt x="94" y="6"/>
                  </a:lnTo>
                  <a:lnTo>
                    <a:pt x="82" y="10"/>
                  </a:lnTo>
                  <a:lnTo>
                    <a:pt x="70" y="17"/>
                  </a:lnTo>
                  <a:lnTo>
                    <a:pt x="59" y="23"/>
                  </a:lnTo>
                  <a:lnTo>
                    <a:pt x="49" y="31"/>
                  </a:lnTo>
                  <a:lnTo>
                    <a:pt x="40" y="39"/>
                  </a:lnTo>
                  <a:lnTo>
                    <a:pt x="31" y="48"/>
                  </a:lnTo>
                  <a:lnTo>
                    <a:pt x="24" y="58"/>
                  </a:lnTo>
                  <a:lnTo>
                    <a:pt x="16" y="70"/>
                  </a:lnTo>
                  <a:lnTo>
                    <a:pt x="11" y="81"/>
                  </a:lnTo>
                  <a:lnTo>
                    <a:pt x="6" y="93"/>
                  </a:lnTo>
                  <a:lnTo>
                    <a:pt x="3" y="106"/>
                  </a:lnTo>
                  <a:lnTo>
                    <a:pt x="1" y="120"/>
                  </a:lnTo>
                  <a:lnTo>
                    <a:pt x="0" y="133"/>
                  </a:lnTo>
                  <a:lnTo>
                    <a:pt x="1" y="146"/>
                  </a:lnTo>
                  <a:lnTo>
                    <a:pt x="3" y="159"/>
                  </a:lnTo>
                  <a:lnTo>
                    <a:pt x="6" y="172"/>
                  </a:lnTo>
                  <a:lnTo>
                    <a:pt x="11" y="184"/>
                  </a:lnTo>
                  <a:lnTo>
                    <a:pt x="16" y="196"/>
                  </a:lnTo>
                  <a:lnTo>
                    <a:pt x="24" y="206"/>
                  </a:lnTo>
                  <a:lnTo>
                    <a:pt x="31" y="216"/>
                  </a:lnTo>
                  <a:lnTo>
                    <a:pt x="40" y="227"/>
                  </a:lnTo>
                  <a:lnTo>
                    <a:pt x="49" y="235"/>
                  </a:lnTo>
                  <a:lnTo>
                    <a:pt x="59" y="242"/>
                  </a:lnTo>
                  <a:lnTo>
                    <a:pt x="70" y="249"/>
                  </a:lnTo>
                  <a:lnTo>
                    <a:pt x="82" y="254"/>
                  </a:lnTo>
                  <a:lnTo>
                    <a:pt x="94" y="259"/>
                  </a:lnTo>
                  <a:lnTo>
                    <a:pt x="106" y="262"/>
                  </a:lnTo>
                  <a:lnTo>
                    <a:pt x="119" y="264"/>
                  </a:lnTo>
                  <a:lnTo>
                    <a:pt x="133" y="265"/>
                  </a:lnTo>
                  <a:lnTo>
                    <a:pt x="143" y="264"/>
                  </a:lnTo>
                  <a:lnTo>
                    <a:pt x="152" y="263"/>
                  </a:lnTo>
                  <a:lnTo>
                    <a:pt x="161" y="262"/>
                  </a:lnTo>
                  <a:lnTo>
                    <a:pt x="170" y="259"/>
                  </a:lnTo>
                  <a:lnTo>
                    <a:pt x="180" y="257"/>
                  </a:lnTo>
                  <a:lnTo>
                    <a:pt x="188" y="253"/>
                  </a:lnTo>
                  <a:lnTo>
                    <a:pt x="196" y="249"/>
                  </a:lnTo>
                  <a:lnTo>
                    <a:pt x="204" y="245"/>
                  </a:lnTo>
                  <a:lnTo>
                    <a:pt x="221" y="262"/>
                  </a:lnTo>
                  <a:lnTo>
                    <a:pt x="305" y="346"/>
                  </a:lnTo>
                  <a:lnTo>
                    <a:pt x="309" y="348"/>
                  </a:lnTo>
                  <a:lnTo>
                    <a:pt x="314" y="349"/>
                  </a:lnTo>
                  <a:lnTo>
                    <a:pt x="318" y="348"/>
                  </a:lnTo>
                  <a:lnTo>
                    <a:pt x="322" y="346"/>
                  </a:lnTo>
                  <a:lnTo>
                    <a:pt x="324" y="342"/>
                  </a:lnTo>
                  <a:lnTo>
                    <a:pt x="325" y="338"/>
                  </a:lnTo>
                  <a:lnTo>
                    <a:pt x="324" y="333"/>
                  </a:lnTo>
                  <a:lnTo>
                    <a:pt x="322" y="3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120" name="Group 119"/>
          <p:cNvGrpSpPr/>
          <p:nvPr/>
        </p:nvGrpSpPr>
        <p:grpSpPr bwMode="auto">
          <a:xfrm>
            <a:off x="6613954" y="2671218"/>
            <a:ext cx="283532" cy="233298"/>
            <a:chOff x="4892675" y="3068638"/>
            <a:chExt cx="287338" cy="285750"/>
          </a:xfrm>
          <a:solidFill>
            <a:schemeClr val="bg1"/>
          </a:solidFill>
        </p:grpSpPr>
        <p:sp>
          <p:nvSpPr>
            <p:cNvPr id="121" name="Freeform 626"/>
            <p:cNvSpPr/>
            <p:nvPr/>
          </p:nvSpPr>
          <p:spPr bwMode="auto">
            <a:xfrm>
              <a:off x="4892675" y="3068638"/>
              <a:ext cx="133350" cy="133350"/>
            </a:xfrm>
            <a:custGeom>
              <a:avLst/>
              <a:gdLst>
                <a:gd name="T0" fmla="*/ 406 w 421"/>
                <a:gd name="T1" fmla="*/ 0 h 421"/>
                <a:gd name="T2" fmla="*/ 15 w 421"/>
                <a:gd name="T3" fmla="*/ 0 h 421"/>
                <a:gd name="T4" fmla="*/ 12 w 421"/>
                <a:gd name="T5" fmla="*/ 0 h 421"/>
                <a:gd name="T6" fmla="*/ 8 w 421"/>
                <a:gd name="T7" fmla="*/ 1 h 421"/>
                <a:gd name="T8" fmla="*/ 6 w 421"/>
                <a:gd name="T9" fmla="*/ 3 h 421"/>
                <a:gd name="T10" fmla="*/ 4 w 421"/>
                <a:gd name="T11" fmla="*/ 4 h 421"/>
                <a:gd name="T12" fmla="*/ 2 w 421"/>
                <a:gd name="T13" fmla="*/ 6 h 421"/>
                <a:gd name="T14" fmla="*/ 1 w 421"/>
                <a:gd name="T15" fmla="*/ 10 h 421"/>
                <a:gd name="T16" fmla="*/ 0 w 421"/>
                <a:gd name="T17" fmla="*/ 12 h 421"/>
                <a:gd name="T18" fmla="*/ 0 w 421"/>
                <a:gd name="T19" fmla="*/ 15 h 421"/>
                <a:gd name="T20" fmla="*/ 0 w 421"/>
                <a:gd name="T21" fmla="*/ 406 h 421"/>
                <a:gd name="T22" fmla="*/ 0 w 421"/>
                <a:gd name="T23" fmla="*/ 410 h 421"/>
                <a:gd name="T24" fmla="*/ 1 w 421"/>
                <a:gd name="T25" fmla="*/ 413 h 421"/>
                <a:gd name="T26" fmla="*/ 2 w 421"/>
                <a:gd name="T27" fmla="*/ 415 h 421"/>
                <a:gd name="T28" fmla="*/ 4 w 421"/>
                <a:gd name="T29" fmla="*/ 417 h 421"/>
                <a:gd name="T30" fmla="*/ 6 w 421"/>
                <a:gd name="T31" fmla="*/ 419 h 421"/>
                <a:gd name="T32" fmla="*/ 8 w 421"/>
                <a:gd name="T33" fmla="*/ 420 h 421"/>
                <a:gd name="T34" fmla="*/ 12 w 421"/>
                <a:gd name="T35" fmla="*/ 421 h 421"/>
                <a:gd name="T36" fmla="*/ 15 w 421"/>
                <a:gd name="T37" fmla="*/ 421 h 421"/>
                <a:gd name="T38" fmla="*/ 406 w 421"/>
                <a:gd name="T39" fmla="*/ 421 h 421"/>
                <a:gd name="T40" fmla="*/ 408 w 421"/>
                <a:gd name="T41" fmla="*/ 421 h 421"/>
                <a:gd name="T42" fmla="*/ 412 w 421"/>
                <a:gd name="T43" fmla="*/ 420 h 421"/>
                <a:gd name="T44" fmla="*/ 414 w 421"/>
                <a:gd name="T45" fmla="*/ 419 h 421"/>
                <a:gd name="T46" fmla="*/ 417 w 421"/>
                <a:gd name="T47" fmla="*/ 417 h 421"/>
                <a:gd name="T48" fmla="*/ 418 w 421"/>
                <a:gd name="T49" fmla="*/ 415 h 421"/>
                <a:gd name="T50" fmla="*/ 420 w 421"/>
                <a:gd name="T51" fmla="*/ 413 h 421"/>
                <a:gd name="T52" fmla="*/ 420 w 421"/>
                <a:gd name="T53" fmla="*/ 410 h 421"/>
                <a:gd name="T54" fmla="*/ 421 w 421"/>
                <a:gd name="T55" fmla="*/ 406 h 421"/>
                <a:gd name="T56" fmla="*/ 421 w 421"/>
                <a:gd name="T57" fmla="*/ 15 h 421"/>
                <a:gd name="T58" fmla="*/ 420 w 421"/>
                <a:gd name="T59" fmla="*/ 12 h 421"/>
                <a:gd name="T60" fmla="*/ 420 w 421"/>
                <a:gd name="T61" fmla="*/ 10 h 421"/>
                <a:gd name="T62" fmla="*/ 418 w 421"/>
                <a:gd name="T63" fmla="*/ 6 h 421"/>
                <a:gd name="T64" fmla="*/ 417 w 421"/>
                <a:gd name="T65" fmla="*/ 4 h 421"/>
                <a:gd name="T66" fmla="*/ 414 w 421"/>
                <a:gd name="T67" fmla="*/ 3 h 421"/>
                <a:gd name="T68" fmla="*/ 412 w 421"/>
                <a:gd name="T69" fmla="*/ 1 h 421"/>
                <a:gd name="T70" fmla="*/ 408 w 421"/>
                <a:gd name="T71" fmla="*/ 0 h 421"/>
                <a:gd name="T72" fmla="*/ 406 w 421"/>
                <a:gd name="T73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1" h="421" extrusionOk="0">
                  <a:moveTo>
                    <a:pt x="406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8" y="1"/>
                  </a:lnTo>
                  <a:lnTo>
                    <a:pt x="6" y="3"/>
                  </a:lnTo>
                  <a:lnTo>
                    <a:pt x="4" y="4"/>
                  </a:lnTo>
                  <a:lnTo>
                    <a:pt x="2" y="6"/>
                  </a:lnTo>
                  <a:lnTo>
                    <a:pt x="1" y="10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406"/>
                  </a:lnTo>
                  <a:lnTo>
                    <a:pt x="0" y="410"/>
                  </a:lnTo>
                  <a:lnTo>
                    <a:pt x="1" y="413"/>
                  </a:lnTo>
                  <a:lnTo>
                    <a:pt x="2" y="415"/>
                  </a:lnTo>
                  <a:lnTo>
                    <a:pt x="4" y="417"/>
                  </a:lnTo>
                  <a:lnTo>
                    <a:pt x="6" y="419"/>
                  </a:lnTo>
                  <a:lnTo>
                    <a:pt x="8" y="420"/>
                  </a:lnTo>
                  <a:lnTo>
                    <a:pt x="12" y="421"/>
                  </a:lnTo>
                  <a:lnTo>
                    <a:pt x="15" y="421"/>
                  </a:lnTo>
                  <a:lnTo>
                    <a:pt x="406" y="421"/>
                  </a:lnTo>
                  <a:lnTo>
                    <a:pt x="408" y="421"/>
                  </a:lnTo>
                  <a:lnTo>
                    <a:pt x="412" y="420"/>
                  </a:lnTo>
                  <a:lnTo>
                    <a:pt x="414" y="419"/>
                  </a:lnTo>
                  <a:lnTo>
                    <a:pt x="417" y="417"/>
                  </a:lnTo>
                  <a:lnTo>
                    <a:pt x="418" y="415"/>
                  </a:lnTo>
                  <a:lnTo>
                    <a:pt x="420" y="413"/>
                  </a:lnTo>
                  <a:lnTo>
                    <a:pt x="420" y="410"/>
                  </a:lnTo>
                  <a:lnTo>
                    <a:pt x="421" y="406"/>
                  </a:lnTo>
                  <a:lnTo>
                    <a:pt x="421" y="15"/>
                  </a:lnTo>
                  <a:lnTo>
                    <a:pt x="420" y="12"/>
                  </a:lnTo>
                  <a:lnTo>
                    <a:pt x="420" y="10"/>
                  </a:lnTo>
                  <a:lnTo>
                    <a:pt x="418" y="6"/>
                  </a:lnTo>
                  <a:lnTo>
                    <a:pt x="417" y="4"/>
                  </a:lnTo>
                  <a:lnTo>
                    <a:pt x="414" y="3"/>
                  </a:lnTo>
                  <a:lnTo>
                    <a:pt x="412" y="1"/>
                  </a:lnTo>
                  <a:lnTo>
                    <a:pt x="408" y="0"/>
                  </a:lnTo>
                  <a:lnTo>
                    <a:pt x="40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2" name="Freeform 627"/>
            <p:cNvSpPr/>
            <p:nvPr/>
          </p:nvSpPr>
          <p:spPr bwMode="auto">
            <a:xfrm>
              <a:off x="5045075" y="3068638"/>
              <a:ext cx="134938" cy="133350"/>
            </a:xfrm>
            <a:custGeom>
              <a:avLst/>
              <a:gdLst>
                <a:gd name="T0" fmla="*/ 407 w 422"/>
                <a:gd name="T1" fmla="*/ 0 h 421"/>
                <a:gd name="T2" fmla="*/ 15 w 422"/>
                <a:gd name="T3" fmla="*/ 0 h 421"/>
                <a:gd name="T4" fmla="*/ 12 w 422"/>
                <a:gd name="T5" fmla="*/ 0 h 421"/>
                <a:gd name="T6" fmla="*/ 9 w 422"/>
                <a:gd name="T7" fmla="*/ 1 h 421"/>
                <a:gd name="T8" fmla="*/ 7 w 422"/>
                <a:gd name="T9" fmla="*/ 3 h 421"/>
                <a:gd name="T10" fmla="*/ 5 w 422"/>
                <a:gd name="T11" fmla="*/ 4 h 421"/>
                <a:gd name="T12" fmla="*/ 3 w 422"/>
                <a:gd name="T13" fmla="*/ 6 h 421"/>
                <a:gd name="T14" fmla="*/ 1 w 422"/>
                <a:gd name="T15" fmla="*/ 10 h 421"/>
                <a:gd name="T16" fmla="*/ 0 w 422"/>
                <a:gd name="T17" fmla="*/ 12 h 421"/>
                <a:gd name="T18" fmla="*/ 0 w 422"/>
                <a:gd name="T19" fmla="*/ 15 h 421"/>
                <a:gd name="T20" fmla="*/ 0 w 422"/>
                <a:gd name="T21" fmla="*/ 406 h 421"/>
                <a:gd name="T22" fmla="*/ 0 w 422"/>
                <a:gd name="T23" fmla="*/ 410 h 421"/>
                <a:gd name="T24" fmla="*/ 1 w 422"/>
                <a:gd name="T25" fmla="*/ 413 h 421"/>
                <a:gd name="T26" fmla="*/ 3 w 422"/>
                <a:gd name="T27" fmla="*/ 415 h 421"/>
                <a:gd name="T28" fmla="*/ 5 w 422"/>
                <a:gd name="T29" fmla="*/ 417 h 421"/>
                <a:gd name="T30" fmla="*/ 7 w 422"/>
                <a:gd name="T31" fmla="*/ 419 h 421"/>
                <a:gd name="T32" fmla="*/ 9 w 422"/>
                <a:gd name="T33" fmla="*/ 420 h 421"/>
                <a:gd name="T34" fmla="*/ 12 w 422"/>
                <a:gd name="T35" fmla="*/ 421 h 421"/>
                <a:gd name="T36" fmla="*/ 15 w 422"/>
                <a:gd name="T37" fmla="*/ 421 h 421"/>
                <a:gd name="T38" fmla="*/ 407 w 422"/>
                <a:gd name="T39" fmla="*/ 421 h 421"/>
                <a:gd name="T40" fmla="*/ 410 w 422"/>
                <a:gd name="T41" fmla="*/ 421 h 421"/>
                <a:gd name="T42" fmla="*/ 412 w 422"/>
                <a:gd name="T43" fmla="*/ 420 h 421"/>
                <a:gd name="T44" fmla="*/ 415 w 422"/>
                <a:gd name="T45" fmla="*/ 419 h 421"/>
                <a:gd name="T46" fmla="*/ 418 w 422"/>
                <a:gd name="T47" fmla="*/ 417 h 421"/>
                <a:gd name="T48" fmla="*/ 419 w 422"/>
                <a:gd name="T49" fmla="*/ 415 h 421"/>
                <a:gd name="T50" fmla="*/ 421 w 422"/>
                <a:gd name="T51" fmla="*/ 413 h 421"/>
                <a:gd name="T52" fmla="*/ 421 w 422"/>
                <a:gd name="T53" fmla="*/ 410 h 421"/>
                <a:gd name="T54" fmla="*/ 422 w 422"/>
                <a:gd name="T55" fmla="*/ 406 h 421"/>
                <a:gd name="T56" fmla="*/ 422 w 422"/>
                <a:gd name="T57" fmla="*/ 15 h 421"/>
                <a:gd name="T58" fmla="*/ 422 w 422"/>
                <a:gd name="T59" fmla="*/ 12 h 421"/>
                <a:gd name="T60" fmla="*/ 421 w 422"/>
                <a:gd name="T61" fmla="*/ 10 h 421"/>
                <a:gd name="T62" fmla="*/ 419 w 422"/>
                <a:gd name="T63" fmla="*/ 6 h 421"/>
                <a:gd name="T64" fmla="*/ 418 w 422"/>
                <a:gd name="T65" fmla="*/ 4 h 421"/>
                <a:gd name="T66" fmla="*/ 415 w 422"/>
                <a:gd name="T67" fmla="*/ 3 h 421"/>
                <a:gd name="T68" fmla="*/ 412 w 422"/>
                <a:gd name="T69" fmla="*/ 1 h 421"/>
                <a:gd name="T70" fmla="*/ 410 w 422"/>
                <a:gd name="T71" fmla="*/ 0 h 421"/>
                <a:gd name="T72" fmla="*/ 407 w 422"/>
                <a:gd name="T73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2" h="421" extrusionOk="0">
                  <a:moveTo>
                    <a:pt x="407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7" y="3"/>
                  </a:lnTo>
                  <a:lnTo>
                    <a:pt x="5" y="4"/>
                  </a:lnTo>
                  <a:lnTo>
                    <a:pt x="3" y="6"/>
                  </a:lnTo>
                  <a:lnTo>
                    <a:pt x="1" y="10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406"/>
                  </a:lnTo>
                  <a:lnTo>
                    <a:pt x="0" y="410"/>
                  </a:lnTo>
                  <a:lnTo>
                    <a:pt x="1" y="413"/>
                  </a:lnTo>
                  <a:lnTo>
                    <a:pt x="3" y="415"/>
                  </a:lnTo>
                  <a:lnTo>
                    <a:pt x="5" y="417"/>
                  </a:lnTo>
                  <a:lnTo>
                    <a:pt x="7" y="419"/>
                  </a:lnTo>
                  <a:lnTo>
                    <a:pt x="9" y="420"/>
                  </a:lnTo>
                  <a:lnTo>
                    <a:pt x="12" y="421"/>
                  </a:lnTo>
                  <a:lnTo>
                    <a:pt x="15" y="421"/>
                  </a:lnTo>
                  <a:lnTo>
                    <a:pt x="407" y="421"/>
                  </a:lnTo>
                  <a:lnTo>
                    <a:pt x="410" y="421"/>
                  </a:lnTo>
                  <a:lnTo>
                    <a:pt x="412" y="420"/>
                  </a:lnTo>
                  <a:lnTo>
                    <a:pt x="415" y="419"/>
                  </a:lnTo>
                  <a:lnTo>
                    <a:pt x="418" y="417"/>
                  </a:lnTo>
                  <a:lnTo>
                    <a:pt x="419" y="415"/>
                  </a:lnTo>
                  <a:lnTo>
                    <a:pt x="421" y="413"/>
                  </a:lnTo>
                  <a:lnTo>
                    <a:pt x="421" y="410"/>
                  </a:lnTo>
                  <a:lnTo>
                    <a:pt x="422" y="406"/>
                  </a:lnTo>
                  <a:lnTo>
                    <a:pt x="422" y="15"/>
                  </a:lnTo>
                  <a:lnTo>
                    <a:pt x="422" y="12"/>
                  </a:lnTo>
                  <a:lnTo>
                    <a:pt x="421" y="10"/>
                  </a:lnTo>
                  <a:lnTo>
                    <a:pt x="419" y="6"/>
                  </a:lnTo>
                  <a:lnTo>
                    <a:pt x="418" y="4"/>
                  </a:lnTo>
                  <a:lnTo>
                    <a:pt x="415" y="3"/>
                  </a:lnTo>
                  <a:lnTo>
                    <a:pt x="412" y="1"/>
                  </a:lnTo>
                  <a:lnTo>
                    <a:pt x="410" y="0"/>
                  </a:lnTo>
                  <a:lnTo>
                    <a:pt x="40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3" name="Freeform 628"/>
            <p:cNvSpPr/>
            <p:nvPr/>
          </p:nvSpPr>
          <p:spPr bwMode="auto">
            <a:xfrm>
              <a:off x="4892675" y="3221038"/>
              <a:ext cx="133350" cy="133350"/>
            </a:xfrm>
            <a:custGeom>
              <a:avLst/>
              <a:gdLst>
                <a:gd name="T0" fmla="*/ 406 w 421"/>
                <a:gd name="T1" fmla="*/ 0 h 421"/>
                <a:gd name="T2" fmla="*/ 15 w 421"/>
                <a:gd name="T3" fmla="*/ 0 h 421"/>
                <a:gd name="T4" fmla="*/ 12 w 421"/>
                <a:gd name="T5" fmla="*/ 1 h 421"/>
                <a:gd name="T6" fmla="*/ 8 w 421"/>
                <a:gd name="T7" fmla="*/ 1 h 421"/>
                <a:gd name="T8" fmla="*/ 6 w 421"/>
                <a:gd name="T9" fmla="*/ 3 h 421"/>
                <a:gd name="T10" fmla="*/ 4 w 421"/>
                <a:gd name="T11" fmla="*/ 4 h 421"/>
                <a:gd name="T12" fmla="*/ 2 w 421"/>
                <a:gd name="T13" fmla="*/ 7 h 421"/>
                <a:gd name="T14" fmla="*/ 1 w 421"/>
                <a:gd name="T15" fmla="*/ 9 h 421"/>
                <a:gd name="T16" fmla="*/ 0 w 421"/>
                <a:gd name="T17" fmla="*/ 12 h 421"/>
                <a:gd name="T18" fmla="*/ 0 w 421"/>
                <a:gd name="T19" fmla="*/ 15 h 421"/>
                <a:gd name="T20" fmla="*/ 0 w 421"/>
                <a:gd name="T21" fmla="*/ 406 h 421"/>
                <a:gd name="T22" fmla="*/ 0 w 421"/>
                <a:gd name="T23" fmla="*/ 409 h 421"/>
                <a:gd name="T24" fmla="*/ 1 w 421"/>
                <a:gd name="T25" fmla="*/ 412 h 421"/>
                <a:gd name="T26" fmla="*/ 2 w 421"/>
                <a:gd name="T27" fmla="*/ 415 h 421"/>
                <a:gd name="T28" fmla="*/ 4 w 421"/>
                <a:gd name="T29" fmla="*/ 417 h 421"/>
                <a:gd name="T30" fmla="*/ 6 w 421"/>
                <a:gd name="T31" fmla="*/ 419 h 421"/>
                <a:gd name="T32" fmla="*/ 8 w 421"/>
                <a:gd name="T33" fmla="*/ 420 h 421"/>
                <a:gd name="T34" fmla="*/ 12 w 421"/>
                <a:gd name="T35" fmla="*/ 421 h 421"/>
                <a:gd name="T36" fmla="*/ 15 w 421"/>
                <a:gd name="T37" fmla="*/ 421 h 421"/>
                <a:gd name="T38" fmla="*/ 406 w 421"/>
                <a:gd name="T39" fmla="*/ 421 h 421"/>
                <a:gd name="T40" fmla="*/ 408 w 421"/>
                <a:gd name="T41" fmla="*/ 421 h 421"/>
                <a:gd name="T42" fmla="*/ 412 w 421"/>
                <a:gd name="T43" fmla="*/ 420 h 421"/>
                <a:gd name="T44" fmla="*/ 414 w 421"/>
                <a:gd name="T45" fmla="*/ 419 h 421"/>
                <a:gd name="T46" fmla="*/ 417 w 421"/>
                <a:gd name="T47" fmla="*/ 417 h 421"/>
                <a:gd name="T48" fmla="*/ 418 w 421"/>
                <a:gd name="T49" fmla="*/ 415 h 421"/>
                <a:gd name="T50" fmla="*/ 420 w 421"/>
                <a:gd name="T51" fmla="*/ 412 h 421"/>
                <a:gd name="T52" fmla="*/ 420 w 421"/>
                <a:gd name="T53" fmla="*/ 409 h 421"/>
                <a:gd name="T54" fmla="*/ 421 w 421"/>
                <a:gd name="T55" fmla="*/ 406 h 421"/>
                <a:gd name="T56" fmla="*/ 421 w 421"/>
                <a:gd name="T57" fmla="*/ 15 h 421"/>
                <a:gd name="T58" fmla="*/ 420 w 421"/>
                <a:gd name="T59" fmla="*/ 12 h 421"/>
                <a:gd name="T60" fmla="*/ 420 w 421"/>
                <a:gd name="T61" fmla="*/ 9 h 421"/>
                <a:gd name="T62" fmla="*/ 418 w 421"/>
                <a:gd name="T63" fmla="*/ 6 h 421"/>
                <a:gd name="T64" fmla="*/ 417 w 421"/>
                <a:gd name="T65" fmla="*/ 4 h 421"/>
                <a:gd name="T66" fmla="*/ 414 w 421"/>
                <a:gd name="T67" fmla="*/ 3 h 421"/>
                <a:gd name="T68" fmla="*/ 412 w 421"/>
                <a:gd name="T69" fmla="*/ 1 h 421"/>
                <a:gd name="T70" fmla="*/ 408 w 421"/>
                <a:gd name="T71" fmla="*/ 1 h 421"/>
                <a:gd name="T72" fmla="*/ 406 w 421"/>
                <a:gd name="T73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1" h="421" extrusionOk="0">
                  <a:moveTo>
                    <a:pt x="406" y="0"/>
                  </a:moveTo>
                  <a:lnTo>
                    <a:pt x="15" y="0"/>
                  </a:lnTo>
                  <a:lnTo>
                    <a:pt x="12" y="1"/>
                  </a:lnTo>
                  <a:lnTo>
                    <a:pt x="8" y="1"/>
                  </a:lnTo>
                  <a:lnTo>
                    <a:pt x="6" y="3"/>
                  </a:lnTo>
                  <a:lnTo>
                    <a:pt x="4" y="4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406"/>
                  </a:lnTo>
                  <a:lnTo>
                    <a:pt x="0" y="409"/>
                  </a:lnTo>
                  <a:lnTo>
                    <a:pt x="1" y="412"/>
                  </a:lnTo>
                  <a:lnTo>
                    <a:pt x="2" y="415"/>
                  </a:lnTo>
                  <a:lnTo>
                    <a:pt x="4" y="417"/>
                  </a:lnTo>
                  <a:lnTo>
                    <a:pt x="6" y="419"/>
                  </a:lnTo>
                  <a:lnTo>
                    <a:pt x="8" y="420"/>
                  </a:lnTo>
                  <a:lnTo>
                    <a:pt x="12" y="421"/>
                  </a:lnTo>
                  <a:lnTo>
                    <a:pt x="15" y="421"/>
                  </a:lnTo>
                  <a:lnTo>
                    <a:pt x="406" y="421"/>
                  </a:lnTo>
                  <a:lnTo>
                    <a:pt x="408" y="421"/>
                  </a:lnTo>
                  <a:lnTo>
                    <a:pt x="412" y="420"/>
                  </a:lnTo>
                  <a:lnTo>
                    <a:pt x="414" y="419"/>
                  </a:lnTo>
                  <a:lnTo>
                    <a:pt x="417" y="417"/>
                  </a:lnTo>
                  <a:lnTo>
                    <a:pt x="418" y="415"/>
                  </a:lnTo>
                  <a:lnTo>
                    <a:pt x="420" y="412"/>
                  </a:lnTo>
                  <a:lnTo>
                    <a:pt x="420" y="409"/>
                  </a:lnTo>
                  <a:lnTo>
                    <a:pt x="421" y="406"/>
                  </a:lnTo>
                  <a:lnTo>
                    <a:pt x="421" y="15"/>
                  </a:lnTo>
                  <a:lnTo>
                    <a:pt x="420" y="12"/>
                  </a:lnTo>
                  <a:lnTo>
                    <a:pt x="420" y="9"/>
                  </a:lnTo>
                  <a:lnTo>
                    <a:pt x="418" y="6"/>
                  </a:lnTo>
                  <a:lnTo>
                    <a:pt x="417" y="4"/>
                  </a:lnTo>
                  <a:lnTo>
                    <a:pt x="414" y="3"/>
                  </a:lnTo>
                  <a:lnTo>
                    <a:pt x="412" y="1"/>
                  </a:lnTo>
                  <a:lnTo>
                    <a:pt x="408" y="1"/>
                  </a:lnTo>
                  <a:lnTo>
                    <a:pt x="40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4" name="Freeform 629"/>
            <p:cNvSpPr/>
            <p:nvPr/>
          </p:nvSpPr>
          <p:spPr bwMode="auto">
            <a:xfrm>
              <a:off x="5045075" y="3221038"/>
              <a:ext cx="134938" cy="133350"/>
            </a:xfrm>
            <a:custGeom>
              <a:avLst/>
              <a:gdLst>
                <a:gd name="T0" fmla="*/ 407 w 422"/>
                <a:gd name="T1" fmla="*/ 0 h 421"/>
                <a:gd name="T2" fmla="*/ 15 w 422"/>
                <a:gd name="T3" fmla="*/ 0 h 421"/>
                <a:gd name="T4" fmla="*/ 12 w 422"/>
                <a:gd name="T5" fmla="*/ 1 h 421"/>
                <a:gd name="T6" fmla="*/ 9 w 422"/>
                <a:gd name="T7" fmla="*/ 1 h 421"/>
                <a:gd name="T8" fmla="*/ 7 w 422"/>
                <a:gd name="T9" fmla="*/ 3 h 421"/>
                <a:gd name="T10" fmla="*/ 5 w 422"/>
                <a:gd name="T11" fmla="*/ 4 h 421"/>
                <a:gd name="T12" fmla="*/ 3 w 422"/>
                <a:gd name="T13" fmla="*/ 7 h 421"/>
                <a:gd name="T14" fmla="*/ 1 w 422"/>
                <a:gd name="T15" fmla="*/ 9 h 421"/>
                <a:gd name="T16" fmla="*/ 0 w 422"/>
                <a:gd name="T17" fmla="*/ 12 h 421"/>
                <a:gd name="T18" fmla="*/ 0 w 422"/>
                <a:gd name="T19" fmla="*/ 15 h 421"/>
                <a:gd name="T20" fmla="*/ 0 w 422"/>
                <a:gd name="T21" fmla="*/ 406 h 421"/>
                <a:gd name="T22" fmla="*/ 0 w 422"/>
                <a:gd name="T23" fmla="*/ 409 h 421"/>
                <a:gd name="T24" fmla="*/ 1 w 422"/>
                <a:gd name="T25" fmla="*/ 412 h 421"/>
                <a:gd name="T26" fmla="*/ 3 w 422"/>
                <a:gd name="T27" fmla="*/ 415 h 421"/>
                <a:gd name="T28" fmla="*/ 5 w 422"/>
                <a:gd name="T29" fmla="*/ 417 h 421"/>
                <a:gd name="T30" fmla="*/ 7 w 422"/>
                <a:gd name="T31" fmla="*/ 419 h 421"/>
                <a:gd name="T32" fmla="*/ 9 w 422"/>
                <a:gd name="T33" fmla="*/ 420 h 421"/>
                <a:gd name="T34" fmla="*/ 12 w 422"/>
                <a:gd name="T35" fmla="*/ 421 h 421"/>
                <a:gd name="T36" fmla="*/ 15 w 422"/>
                <a:gd name="T37" fmla="*/ 421 h 421"/>
                <a:gd name="T38" fmla="*/ 407 w 422"/>
                <a:gd name="T39" fmla="*/ 421 h 421"/>
                <a:gd name="T40" fmla="*/ 410 w 422"/>
                <a:gd name="T41" fmla="*/ 421 h 421"/>
                <a:gd name="T42" fmla="*/ 412 w 422"/>
                <a:gd name="T43" fmla="*/ 420 h 421"/>
                <a:gd name="T44" fmla="*/ 415 w 422"/>
                <a:gd name="T45" fmla="*/ 419 h 421"/>
                <a:gd name="T46" fmla="*/ 418 w 422"/>
                <a:gd name="T47" fmla="*/ 417 h 421"/>
                <a:gd name="T48" fmla="*/ 419 w 422"/>
                <a:gd name="T49" fmla="*/ 415 h 421"/>
                <a:gd name="T50" fmla="*/ 421 w 422"/>
                <a:gd name="T51" fmla="*/ 412 h 421"/>
                <a:gd name="T52" fmla="*/ 421 w 422"/>
                <a:gd name="T53" fmla="*/ 409 h 421"/>
                <a:gd name="T54" fmla="*/ 422 w 422"/>
                <a:gd name="T55" fmla="*/ 406 h 421"/>
                <a:gd name="T56" fmla="*/ 422 w 422"/>
                <a:gd name="T57" fmla="*/ 15 h 421"/>
                <a:gd name="T58" fmla="*/ 422 w 422"/>
                <a:gd name="T59" fmla="*/ 12 h 421"/>
                <a:gd name="T60" fmla="*/ 421 w 422"/>
                <a:gd name="T61" fmla="*/ 9 h 421"/>
                <a:gd name="T62" fmla="*/ 419 w 422"/>
                <a:gd name="T63" fmla="*/ 6 h 421"/>
                <a:gd name="T64" fmla="*/ 418 w 422"/>
                <a:gd name="T65" fmla="*/ 4 h 421"/>
                <a:gd name="T66" fmla="*/ 415 w 422"/>
                <a:gd name="T67" fmla="*/ 3 h 421"/>
                <a:gd name="T68" fmla="*/ 412 w 422"/>
                <a:gd name="T69" fmla="*/ 1 h 421"/>
                <a:gd name="T70" fmla="*/ 410 w 422"/>
                <a:gd name="T71" fmla="*/ 1 h 421"/>
                <a:gd name="T72" fmla="*/ 407 w 422"/>
                <a:gd name="T73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2" h="421" extrusionOk="0">
                  <a:moveTo>
                    <a:pt x="407" y="0"/>
                  </a:moveTo>
                  <a:lnTo>
                    <a:pt x="15" y="0"/>
                  </a:lnTo>
                  <a:lnTo>
                    <a:pt x="12" y="1"/>
                  </a:lnTo>
                  <a:lnTo>
                    <a:pt x="9" y="1"/>
                  </a:lnTo>
                  <a:lnTo>
                    <a:pt x="7" y="3"/>
                  </a:lnTo>
                  <a:lnTo>
                    <a:pt x="5" y="4"/>
                  </a:lnTo>
                  <a:lnTo>
                    <a:pt x="3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406"/>
                  </a:lnTo>
                  <a:lnTo>
                    <a:pt x="0" y="409"/>
                  </a:lnTo>
                  <a:lnTo>
                    <a:pt x="1" y="412"/>
                  </a:lnTo>
                  <a:lnTo>
                    <a:pt x="3" y="415"/>
                  </a:lnTo>
                  <a:lnTo>
                    <a:pt x="5" y="417"/>
                  </a:lnTo>
                  <a:lnTo>
                    <a:pt x="7" y="419"/>
                  </a:lnTo>
                  <a:lnTo>
                    <a:pt x="9" y="420"/>
                  </a:lnTo>
                  <a:lnTo>
                    <a:pt x="12" y="421"/>
                  </a:lnTo>
                  <a:lnTo>
                    <a:pt x="15" y="421"/>
                  </a:lnTo>
                  <a:lnTo>
                    <a:pt x="407" y="421"/>
                  </a:lnTo>
                  <a:lnTo>
                    <a:pt x="410" y="421"/>
                  </a:lnTo>
                  <a:lnTo>
                    <a:pt x="412" y="420"/>
                  </a:lnTo>
                  <a:lnTo>
                    <a:pt x="415" y="419"/>
                  </a:lnTo>
                  <a:lnTo>
                    <a:pt x="418" y="417"/>
                  </a:lnTo>
                  <a:lnTo>
                    <a:pt x="419" y="415"/>
                  </a:lnTo>
                  <a:lnTo>
                    <a:pt x="421" y="412"/>
                  </a:lnTo>
                  <a:lnTo>
                    <a:pt x="421" y="409"/>
                  </a:lnTo>
                  <a:lnTo>
                    <a:pt x="422" y="406"/>
                  </a:lnTo>
                  <a:lnTo>
                    <a:pt x="422" y="15"/>
                  </a:lnTo>
                  <a:lnTo>
                    <a:pt x="422" y="12"/>
                  </a:lnTo>
                  <a:lnTo>
                    <a:pt x="421" y="9"/>
                  </a:lnTo>
                  <a:lnTo>
                    <a:pt x="419" y="6"/>
                  </a:lnTo>
                  <a:lnTo>
                    <a:pt x="418" y="4"/>
                  </a:lnTo>
                  <a:lnTo>
                    <a:pt x="415" y="3"/>
                  </a:lnTo>
                  <a:lnTo>
                    <a:pt x="412" y="1"/>
                  </a:lnTo>
                  <a:lnTo>
                    <a:pt x="410" y="1"/>
                  </a:lnTo>
                  <a:lnTo>
                    <a:pt x="40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125" name="Group 124"/>
          <p:cNvGrpSpPr/>
          <p:nvPr/>
        </p:nvGrpSpPr>
        <p:grpSpPr bwMode="auto">
          <a:xfrm>
            <a:off x="2271754" y="5462088"/>
            <a:ext cx="385430" cy="283860"/>
            <a:chOff x="2025650" y="4786313"/>
            <a:chExt cx="285750" cy="287338"/>
          </a:xfrm>
          <a:solidFill>
            <a:schemeClr val="bg1"/>
          </a:solidFill>
        </p:grpSpPr>
        <p:sp>
          <p:nvSpPr>
            <p:cNvPr id="126" name="Freeform 565"/>
            <p:cNvSpPr>
              <a:spLocks noEditPoints="1"/>
            </p:cNvSpPr>
            <p:nvPr/>
          </p:nvSpPr>
          <p:spPr bwMode="auto">
            <a:xfrm>
              <a:off x="2025650" y="4786313"/>
              <a:ext cx="285750" cy="287338"/>
            </a:xfrm>
            <a:custGeom>
              <a:avLst/>
              <a:gdLst>
                <a:gd name="T0" fmla="*/ 812 w 903"/>
                <a:gd name="T1" fmla="*/ 500 h 903"/>
                <a:gd name="T2" fmla="*/ 810 w 903"/>
                <a:gd name="T3" fmla="*/ 505 h 903"/>
                <a:gd name="T4" fmla="*/ 806 w 903"/>
                <a:gd name="T5" fmla="*/ 509 h 903"/>
                <a:gd name="T6" fmla="*/ 800 w 903"/>
                <a:gd name="T7" fmla="*/ 511 h 903"/>
                <a:gd name="T8" fmla="*/ 105 w 903"/>
                <a:gd name="T9" fmla="*/ 511 h 903"/>
                <a:gd name="T10" fmla="*/ 99 w 903"/>
                <a:gd name="T11" fmla="*/ 510 h 903"/>
                <a:gd name="T12" fmla="*/ 95 w 903"/>
                <a:gd name="T13" fmla="*/ 507 h 903"/>
                <a:gd name="T14" fmla="*/ 92 w 903"/>
                <a:gd name="T15" fmla="*/ 502 h 903"/>
                <a:gd name="T16" fmla="*/ 90 w 903"/>
                <a:gd name="T17" fmla="*/ 496 h 903"/>
                <a:gd name="T18" fmla="*/ 90 w 903"/>
                <a:gd name="T19" fmla="*/ 105 h 903"/>
                <a:gd name="T20" fmla="*/ 92 w 903"/>
                <a:gd name="T21" fmla="*/ 100 h 903"/>
                <a:gd name="T22" fmla="*/ 95 w 903"/>
                <a:gd name="T23" fmla="*/ 94 h 903"/>
                <a:gd name="T24" fmla="*/ 99 w 903"/>
                <a:gd name="T25" fmla="*/ 91 h 903"/>
                <a:gd name="T26" fmla="*/ 105 w 903"/>
                <a:gd name="T27" fmla="*/ 90 h 903"/>
                <a:gd name="T28" fmla="*/ 800 w 903"/>
                <a:gd name="T29" fmla="*/ 90 h 903"/>
                <a:gd name="T30" fmla="*/ 806 w 903"/>
                <a:gd name="T31" fmla="*/ 92 h 903"/>
                <a:gd name="T32" fmla="*/ 810 w 903"/>
                <a:gd name="T33" fmla="*/ 96 h 903"/>
                <a:gd name="T34" fmla="*/ 812 w 903"/>
                <a:gd name="T35" fmla="*/ 102 h 903"/>
                <a:gd name="T36" fmla="*/ 813 w 903"/>
                <a:gd name="T37" fmla="*/ 496 h 903"/>
                <a:gd name="T38" fmla="*/ 15 w 903"/>
                <a:gd name="T39" fmla="*/ 0 h 903"/>
                <a:gd name="T40" fmla="*/ 9 w 903"/>
                <a:gd name="T41" fmla="*/ 1 h 903"/>
                <a:gd name="T42" fmla="*/ 5 w 903"/>
                <a:gd name="T43" fmla="*/ 4 h 903"/>
                <a:gd name="T44" fmla="*/ 1 w 903"/>
                <a:gd name="T45" fmla="*/ 8 h 903"/>
                <a:gd name="T46" fmla="*/ 0 w 903"/>
                <a:gd name="T47" fmla="*/ 15 h 903"/>
                <a:gd name="T48" fmla="*/ 0 w 903"/>
                <a:gd name="T49" fmla="*/ 590 h 903"/>
                <a:gd name="T50" fmla="*/ 2 w 903"/>
                <a:gd name="T51" fmla="*/ 595 h 903"/>
                <a:gd name="T52" fmla="*/ 7 w 903"/>
                <a:gd name="T53" fmla="*/ 599 h 903"/>
                <a:gd name="T54" fmla="*/ 12 w 903"/>
                <a:gd name="T55" fmla="*/ 602 h 903"/>
                <a:gd name="T56" fmla="*/ 437 w 903"/>
                <a:gd name="T57" fmla="*/ 602 h 903"/>
                <a:gd name="T58" fmla="*/ 260 w 903"/>
                <a:gd name="T59" fmla="*/ 877 h 903"/>
                <a:gd name="T60" fmla="*/ 257 w 903"/>
                <a:gd name="T61" fmla="*/ 883 h 903"/>
                <a:gd name="T62" fmla="*/ 256 w 903"/>
                <a:gd name="T63" fmla="*/ 888 h 903"/>
                <a:gd name="T64" fmla="*/ 257 w 903"/>
                <a:gd name="T65" fmla="*/ 893 h 903"/>
                <a:gd name="T66" fmla="*/ 260 w 903"/>
                <a:gd name="T67" fmla="*/ 899 h 903"/>
                <a:gd name="T68" fmla="*/ 265 w 903"/>
                <a:gd name="T69" fmla="*/ 902 h 903"/>
                <a:gd name="T70" fmla="*/ 271 w 903"/>
                <a:gd name="T71" fmla="*/ 903 h 903"/>
                <a:gd name="T72" fmla="*/ 277 w 903"/>
                <a:gd name="T73" fmla="*/ 902 h 903"/>
                <a:gd name="T74" fmla="*/ 281 w 903"/>
                <a:gd name="T75" fmla="*/ 899 h 903"/>
                <a:gd name="T76" fmla="*/ 621 w 903"/>
                <a:gd name="T77" fmla="*/ 899 h 903"/>
                <a:gd name="T78" fmla="*/ 627 w 903"/>
                <a:gd name="T79" fmla="*/ 902 h 903"/>
                <a:gd name="T80" fmla="*/ 632 w 903"/>
                <a:gd name="T81" fmla="*/ 903 h 903"/>
                <a:gd name="T82" fmla="*/ 637 w 903"/>
                <a:gd name="T83" fmla="*/ 902 h 903"/>
                <a:gd name="T84" fmla="*/ 643 w 903"/>
                <a:gd name="T85" fmla="*/ 899 h 903"/>
                <a:gd name="T86" fmla="*/ 646 w 903"/>
                <a:gd name="T87" fmla="*/ 893 h 903"/>
                <a:gd name="T88" fmla="*/ 647 w 903"/>
                <a:gd name="T89" fmla="*/ 888 h 903"/>
                <a:gd name="T90" fmla="*/ 646 w 903"/>
                <a:gd name="T91" fmla="*/ 883 h 903"/>
                <a:gd name="T92" fmla="*/ 643 w 903"/>
                <a:gd name="T93" fmla="*/ 877 h 903"/>
                <a:gd name="T94" fmla="*/ 467 w 903"/>
                <a:gd name="T95" fmla="*/ 602 h 903"/>
                <a:gd name="T96" fmla="*/ 892 w 903"/>
                <a:gd name="T97" fmla="*/ 602 h 903"/>
                <a:gd name="T98" fmla="*/ 897 w 903"/>
                <a:gd name="T99" fmla="*/ 599 h 903"/>
                <a:gd name="T100" fmla="*/ 900 w 903"/>
                <a:gd name="T101" fmla="*/ 595 h 903"/>
                <a:gd name="T102" fmla="*/ 902 w 903"/>
                <a:gd name="T103" fmla="*/ 590 h 903"/>
                <a:gd name="T104" fmla="*/ 903 w 903"/>
                <a:gd name="T105" fmla="*/ 15 h 903"/>
                <a:gd name="T106" fmla="*/ 902 w 903"/>
                <a:gd name="T107" fmla="*/ 8 h 903"/>
                <a:gd name="T108" fmla="*/ 899 w 903"/>
                <a:gd name="T109" fmla="*/ 4 h 903"/>
                <a:gd name="T110" fmla="*/ 894 w 903"/>
                <a:gd name="T111" fmla="*/ 1 h 903"/>
                <a:gd name="T112" fmla="*/ 888 w 903"/>
                <a:gd name="T11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3" h="903" extrusionOk="0">
                  <a:moveTo>
                    <a:pt x="813" y="496"/>
                  </a:moveTo>
                  <a:lnTo>
                    <a:pt x="812" y="500"/>
                  </a:lnTo>
                  <a:lnTo>
                    <a:pt x="811" y="502"/>
                  </a:lnTo>
                  <a:lnTo>
                    <a:pt x="810" y="505"/>
                  </a:lnTo>
                  <a:lnTo>
                    <a:pt x="808" y="507"/>
                  </a:lnTo>
                  <a:lnTo>
                    <a:pt x="806" y="509"/>
                  </a:lnTo>
                  <a:lnTo>
                    <a:pt x="804" y="510"/>
                  </a:lnTo>
                  <a:lnTo>
                    <a:pt x="800" y="511"/>
                  </a:lnTo>
                  <a:lnTo>
                    <a:pt x="797" y="511"/>
                  </a:lnTo>
                  <a:lnTo>
                    <a:pt x="105" y="511"/>
                  </a:lnTo>
                  <a:lnTo>
                    <a:pt x="102" y="511"/>
                  </a:lnTo>
                  <a:lnTo>
                    <a:pt x="99" y="510"/>
                  </a:lnTo>
                  <a:lnTo>
                    <a:pt x="97" y="509"/>
                  </a:lnTo>
                  <a:lnTo>
                    <a:pt x="95" y="507"/>
                  </a:lnTo>
                  <a:lnTo>
                    <a:pt x="93" y="505"/>
                  </a:lnTo>
                  <a:lnTo>
                    <a:pt x="92" y="502"/>
                  </a:lnTo>
                  <a:lnTo>
                    <a:pt x="90" y="500"/>
                  </a:lnTo>
                  <a:lnTo>
                    <a:pt x="90" y="496"/>
                  </a:lnTo>
                  <a:lnTo>
                    <a:pt x="90" y="316"/>
                  </a:lnTo>
                  <a:lnTo>
                    <a:pt x="90" y="105"/>
                  </a:lnTo>
                  <a:lnTo>
                    <a:pt x="90" y="102"/>
                  </a:lnTo>
                  <a:lnTo>
                    <a:pt x="92" y="100"/>
                  </a:lnTo>
                  <a:lnTo>
                    <a:pt x="93" y="96"/>
                  </a:lnTo>
                  <a:lnTo>
                    <a:pt x="95" y="94"/>
                  </a:lnTo>
                  <a:lnTo>
                    <a:pt x="97" y="92"/>
                  </a:lnTo>
                  <a:lnTo>
                    <a:pt x="99" y="91"/>
                  </a:lnTo>
                  <a:lnTo>
                    <a:pt x="102" y="90"/>
                  </a:lnTo>
                  <a:lnTo>
                    <a:pt x="105" y="90"/>
                  </a:lnTo>
                  <a:lnTo>
                    <a:pt x="798" y="90"/>
                  </a:lnTo>
                  <a:lnTo>
                    <a:pt x="800" y="90"/>
                  </a:lnTo>
                  <a:lnTo>
                    <a:pt x="804" y="91"/>
                  </a:lnTo>
                  <a:lnTo>
                    <a:pt x="806" y="92"/>
                  </a:lnTo>
                  <a:lnTo>
                    <a:pt x="808" y="94"/>
                  </a:lnTo>
                  <a:lnTo>
                    <a:pt x="810" y="96"/>
                  </a:lnTo>
                  <a:lnTo>
                    <a:pt x="811" y="100"/>
                  </a:lnTo>
                  <a:lnTo>
                    <a:pt x="812" y="102"/>
                  </a:lnTo>
                  <a:lnTo>
                    <a:pt x="813" y="105"/>
                  </a:lnTo>
                  <a:lnTo>
                    <a:pt x="813" y="496"/>
                  </a:lnTo>
                  <a:close/>
                  <a:moveTo>
                    <a:pt x="888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5" y="4"/>
                  </a:lnTo>
                  <a:lnTo>
                    <a:pt x="2" y="6"/>
                  </a:lnTo>
                  <a:lnTo>
                    <a:pt x="1" y="8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587"/>
                  </a:lnTo>
                  <a:lnTo>
                    <a:pt x="0" y="590"/>
                  </a:lnTo>
                  <a:lnTo>
                    <a:pt x="1" y="593"/>
                  </a:lnTo>
                  <a:lnTo>
                    <a:pt x="2" y="595"/>
                  </a:lnTo>
                  <a:lnTo>
                    <a:pt x="5" y="597"/>
                  </a:lnTo>
                  <a:lnTo>
                    <a:pt x="7" y="599"/>
                  </a:lnTo>
                  <a:lnTo>
                    <a:pt x="9" y="601"/>
                  </a:lnTo>
                  <a:lnTo>
                    <a:pt x="12" y="602"/>
                  </a:lnTo>
                  <a:lnTo>
                    <a:pt x="15" y="602"/>
                  </a:lnTo>
                  <a:lnTo>
                    <a:pt x="437" y="602"/>
                  </a:lnTo>
                  <a:lnTo>
                    <a:pt x="437" y="701"/>
                  </a:lnTo>
                  <a:lnTo>
                    <a:pt x="260" y="877"/>
                  </a:lnTo>
                  <a:lnTo>
                    <a:pt x="259" y="879"/>
                  </a:lnTo>
                  <a:lnTo>
                    <a:pt x="257" y="883"/>
                  </a:lnTo>
                  <a:lnTo>
                    <a:pt x="256" y="885"/>
                  </a:lnTo>
                  <a:lnTo>
                    <a:pt x="256" y="888"/>
                  </a:lnTo>
                  <a:lnTo>
                    <a:pt x="256" y="891"/>
                  </a:lnTo>
                  <a:lnTo>
                    <a:pt x="257" y="893"/>
                  </a:lnTo>
                  <a:lnTo>
                    <a:pt x="259" y="897"/>
                  </a:lnTo>
                  <a:lnTo>
                    <a:pt x="260" y="899"/>
                  </a:lnTo>
                  <a:lnTo>
                    <a:pt x="263" y="901"/>
                  </a:lnTo>
                  <a:lnTo>
                    <a:pt x="265" y="902"/>
                  </a:lnTo>
                  <a:lnTo>
                    <a:pt x="268" y="903"/>
                  </a:lnTo>
                  <a:lnTo>
                    <a:pt x="271" y="903"/>
                  </a:lnTo>
                  <a:lnTo>
                    <a:pt x="274" y="903"/>
                  </a:lnTo>
                  <a:lnTo>
                    <a:pt x="277" y="902"/>
                  </a:lnTo>
                  <a:lnTo>
                    <a:pt x="279" y="901"/>
                  </a:lnTo>
                  <a:lnTo>
                    <a:pt x="281" y="899"/>
                  </a:lnTo>
                  <a:lnTo>
                    <a:pt x="452" y="728"/>
                  </a:lnTo>
                  <a:lnTo>
                    <a:pt x="621" y="899"/>
                  </a:lnTo>
                  <a:lnTo>
                    <a:pt x="623" y="901"/>
                  </a:lnTo>
                  <a:lnTo>
                    <a:pt x="627" y="902"/>
                  </a:lnTo>
                  <a:lnTo>
                    <a:pt x="629" y="903"/>
                  </a:lnTo>
                  <a:lnTo>
                    <a:pt x="632" y="903"/>
                  </a:lnTo>
                  <a:lnTo>
                    <a:pt x="635" y="903"/>
                  </a:lnTo>
                  <a:lnTo>
                    <a:pt x="637" y="902"/>
                  </a:lnTo>
                  <a:lnTo>
                    <a:pt x="641" y="901"/>
                  </a:lnTo>
                  <a:lnTo>
                    <a:pt x="643" y="899"/>
                  </a:lnTo>
                  <a:lnTo>
                    <a:pt x="645" y="897"/>
                  </a:lnTo>
                  <a:lnTo>
                    <a:pt x="646" y="893"/>
                  </a:lnTo>
                  <a:lnTo>
                    <a:pt x="647" y="891"/>
                  </a:lnTo>
                  <a:lnTo>
                    <a:pt x="647" y="888"/>
                  </a:lnTo>
                  <a:lnTo>
                    <a:pt x="647" y="885"/>
                  </a:lnTo>
                  <a:lnTo>
                    <a:pt x="646" y="883"/>
                  </a:lnTo>
                  <a:lnTo>
                    <a:pt x="645" y="879"/>
                  </a:lnTo>
                  <a:lnTo>
                    <a:pt x="643" y="877"/>
                  </a:lnTo>
                  <a:lnTo>
                    <a:pt x="467" y="701"/>
                  </a:lnTo>
                  <a:lnTo>
                    <a:pt x="467" y="602"/>
                  </a:lnTo>
                  <a:lnTo>
                    <a:pt x="888" y="602"/>
                  </a:lnTo>
                  <a:lnTo>
                    <a:pt x="892" y="602"/>
                  </a:lnTo>
                  <a:lnTo>
                    <a:pt x="894" y="601"/>
                  </a:lnTo>
                  <a:lnTo>
                    <a:pt x="897" y="599"/>
                  </a:lnTo>
                  <a:lnTo>
                    <a:pt x="899" y="597"/>
                  </a:lnTo>
                  <a:lnTo>
                    <a:pt x="900" y="595"/>
                  </a:lnTo>
                  <a:lnTo>
                    <a:pt x="902" y="593"/>
                  </a:lnTo>
                  <a:lnTo>
                    <a:pt x="902" y="590"/>
                  </a:lnTo>
                  <a:lnTo>
                    <a:pt x="903" y="587"/>
                  </a:lnTo>
                  <a:lnTo>
                    <a:pt x="903" y="15"/>
                  </a:lnTo>
                  <a:lnTo>
                    <a:pt x="902" y="12"/>
                  </a:lnTo>
                  <a:lnTo>
                    <a:pt x="902" y="8"/>
                  </a:lnTo>
                  <a:lnTo>
                    <a:pt x="900" y="6"/>
                  </a:lnTo>
                  <a:lnTo>
                    <a:pt x="899" y="4"/>
                  </a:lnTo>
                  <a:lnTo>
                    <a:pt x="897" y="2"/>
                  </a:lnTo>
                  <a:lnTo>
                    <a:pt x="894" y="1"/>
                  </a:lnTo>
                  <a:lnTo>
                    <a:pt x="892" y="0"/>
                  </a:lnTo>
                  <a:lnTo>
                    <a:pt x="88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7" name="Freeform 566"/>
            <p:cNvSpPr/>
            <p:nvPr/>
          </p:nvSpPr>
          <p:spPr bwMode="auto">
            <a:xfrm>
              <a:off x="2054225" y="4843463"/>
              <a:ext cx="200025" cy="73025"/>
            </a:xfrm>
            <a:custGeom>
              <a:avLst/>
              <a:gdLst>
                <a:gd name="T0" fmla="*/ 151 w 632"/>
                <a:gd name="T1" fmla="*/ 151 h 226"/>
                <a:gd name="T2" fmla="*/ 157 w 632"/>
                <a:gd name="T3" fmla="*/ 149 h 226"/>
                <a:gd name="T4" fmla="*/ 161 w 632"/>
                <a:gd name="T5" fmla="*/ 146 h 226"/>
                <a:gd name="T6" fmla="*/ 288 w 632"/>
                <a:gd name="T7" fmla="*/ 217 h 226"/>
                <a:gd name="T8" fmla="*/ 292 w 632"/>
                <a:gd name="T9" fmla="*/ 223 h 226"/>
                <a:gd name="T10" fmla="*/ 299 w 632"/>
                <a:gd name="T11" fmla="*/ 226 h 226"/>
                <a:gd name="T12" fmla="*/ 302 w 632"/>
                <a:gd name="T13" fmla="*/ 226 h 226"/>
                <a:gd name="T14" fmla="*/ 307 w 632"/>
                <a:gd name="T15" fmla="*/ 225 h 226"/>
                <a:gd name="T16" fmla="*/ 313 w 632"/>
                <a:gd name="T17" fmla="*/ 222 h 226"/>
                <a:gd name="T18" fmla="*/ 471 w 632"/>
                <a:gd name="T19" fmla="*/ 191 h 226"/>
                <a:gd name="T20" fmla="*/ 477 w 632"/>
                <a:gd name="T21" fmla="*/ 195 h 226"/>
                <a:gd name="T22" fmla="*/ 483 w 632"/>
                <a:gd name="T23" fmla="*/ 196 h 226"/>
                <a:gd name="T24" fmla="*/ 488 w 632"/>
                <a:gd name="T25" fmla="*/ 194 h 226"/>
                <a:gd name="T26" fmla="*/ 494 w 632"/>
                <a:gd name="T27" fmla="*/ 191 h 226"/>
                <a:gd name="T28" fmla="*/ 631 w 632"/>
                <a:gd name="T29" fmla="*/ 23 h 226"/>
                <a:gd name="T30" fmla="*/ 632 w 632"/>
                <a:gd name="T31" fmla="*/ 16 h 226"/>
                <a:gd name="T32" fmla="*/ 632 w 632"/>
                <a:gd name="T33" fmla="*/ 11 h 226"/>
                <a:gd name="T34" fmla="*/ 629 w 632"/>
                <a:gd name="T35" fmla="*/ 5 h 226"/>
                <a:gd name="T36" fmla="*/ 625 w 632"/>
                <a:gd name="T37" fmla="*/ 2 h 226"/>
                <a:gd name="T38" fmla="*/ 619 w 632"/>
                <a:gd name="T39" fmla="*/ 0 h 226"/>
                <a:gd name="T40" fmla="*/ 613 w 632"/>
                <a:gd name="T41" fmla="*/ 1 h 226"/>
                <a:gd name="T42" fmla="*/ 607 w 632"/>
                <a:gd name="T43" fmla="*/ 3 h 226"/>
                <a:gd name="T44" fmla="*/ 481 w 632"/>
                <a:gd name="T45" fmla="*/ 159 h 226"/>
                <a:gd name="T46" fmla="*/ 415 w 632"/>
                <a:gd name="T47" fmla="*/ 93 h 226"/>
                <a:gd name="T48" fmla="*/ 409 w 632"/>
                <a:gd name="T49" fmla="*/ 91 h 226"/>
                <a:gd name="T50" fmla="*/ 404 w 632"/>
                <a:gd name="T51" fmla="*/ 91 h 226"/>
                <a:gd name="T52" fmla="*/ 398 w 632"/>
                <a:gd name="T53" fmla="*/ 93 h 226"/>
                <a:gd name="T54" fmla="*/ 307 w 632"/>
                <a:gd name="T55" fmla="*/ 185 h 226"/>
                <a:gd name="T56" fmla="*/ 247 w 632"/>
                <a:gd name="T57" fmla="*/ 39 h 226"/>
                <a:gd name="T58" fmla="*/ 242 w 632"/>
                <a:gd name="T59" fmla="*/ 34 h 226"/>
                <a:gd name="T60" fmla="*/ 234 w 632"/>
                <a:gd name="T61" fmla="*/ 33 h 226"/>
                <a:gd name="T62" fmla="*/ 227 w 632"/>
                <a:gd name="T63" fmla="*/ 35 h 226"/>
                <a:gd name="T64" fmla="*/ 144 w 632"/>
                <a:gd name="T65" fmla="*/ 121 h 226"/>
                <a:gd name="T66" fmla="*/ 12 w 632"/>
                <a:gd name="T67" fmla="*/ 121 h 226"/>
                <a:gd name="T68" fmla="*/ 7 w 632"/>
                <a:gd name="T69" fmla="*/ 123 h 226"/>
                <a:gd name="T70" fmla="*/ 3 w 632"/>
                <a:gd name="T71" fmla="*/ 128 h 226"/>
                <a:gd name="T72" fmla="*/ 0 w 632"/>
                <a:gd name="T73" fmla="*/ 133 h 226"/>
                <a:gd name="T74" fmla="*/ 0 w 632"/>
                <a:gd name="T75" fmla="*/ 138 h 226"/>
                <a:gd name="T76" fmla="*/ 3 w 632"/>
                <a:gd name="T77" fmla="*/ 144 h 226"/>
                <a:gd name="T78" fmla="*/ 7 w 632"/>
                <a:gd name="T79" fmla="*/ 148 h 226"/>
                <a:gd name="T80" fmla="*/ 12 w 632"/>
                <a:gd name="T81" fmla="*/ 150 h 226"/>
                <a:gd name="T82" fmla="*/ 15 w 632"/>
                <a:gd name="T83" fmla="*/ 15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32" h="226" extrusionOk="0">
                  <a:moveTo>
                    <a:pt x="15" y="151"/>
                  </a:moveTo>
                  <a:lnTo>
                    <a:pt x="151" y="151"/>
                  </a:lnTo>
                  <a:lnTo>
                    <a:pt x="154" y="150"/>
                  </a:lnTo>
                  <a:lnTo>
                    <a:pt x="157" y="149"/>
                  </a:lnTo>
                  <a:lnTo>
                    <a:pt x="159" y="148"/>
                  </a:lnTo>
                  <a:lnTo>
                    <a:pt x="161" y="146"/>
                  </a:lnTo>
                  <a:lnTo>
                    <a:pt x="230" y="75"/>
                  </a:lnTo>
                  <a:lnTo>
                    <a:pt x="288" y="217"/>
                  </a:lnTo>
                  <a:lnTo>
                    <a:pt x="289" y="220"/>
                  </a:lnTo>
                  <a:lnTo>
                    <a:pt x="292" y="223"/>
                  </a:lnTo>
                  <a:lnTo>
                    <a:pt x="294" y="224"/>
                  </a:lnTo>
                  <a:lnTo>
                    <a:pt x="299" y="226"/>
                  </a:lnTo>
                  <a:lnTo>
                    <a:pt x="300" y="226"/>
                  </a:lnTo>
                  <a:lnTo>
                    <a:pt x="302" y="226"/>
                  </a:lnTo>
                  <a:lnTo>
                    <a:pt x="304" y="226"/>
                  </a:lnTo>
                  <a:lnTo>
                    <a:pt x="307" y="225"/>
                  </a:lnTo>
                  <a:lnTo>
                    <a:pt x="309" y="223"/>
                  </a:lnTo>
                  <a:lnTo>
                    <a:pt x="313" y="222"/>
                  </a:lnTo>
                  <a:lnTo>
                    <a:pt x="407" y="127"/>
                  </a:lnTo>
                  <a:lnTo>
                    <a:pt x="471" y="191"/>
                  </a:lnTo>
                  <a:lnTo>
                    <a:pt x="473" y="193"/>
                  </a:lnTo>
                  <a:lnTo>
                    <a:pt x="477" y="195"/>
                  </a:lnTo>
                  <a:lnTo>
                    <a:pt x="480" y="196"/>
                  </a:lnTo>
                  <a:lnTo>
                    <a:pt x="483" y="196"/>
                  </a:lnTo>
                  <a:lnTo>
                    <a:pt x="486" y="195"/>
                  </a:lnTo>
                  <a:lnTo>
                    <a:pt x="488" y="194"/>
                  </a:lnTo>
                  <a:lnTo>
                    <a:pt x="492" y="193"/>
                  </a:lnTo>
                  <a:lnTo>
                    <a:pt x="494" y="191"/>
                  </a:lnTo>
                  <a:lnTo>
                    <a:pt x="629" y="25"/>
                  </a:lnTo>
                  <a:lnTo>
                    <a:pt x="631" y="23"/>
                  </a:lnTo>
                  <a:lnTo>
                    <a:pt x="632" y="19"/>
                  </a:lnTo>
                  <a:lnTo>
                    <a:pt x="632" y="16"/>
                  </a:lnTo>
                  <a:lnTo>
                    <a:pt x="632" y="14"/>
                  </a:lnTo>
                  <a:lnTo>
                    <a:pt x="632" y="11"/>
                  </a:lnTo>
                  <a:lnTo>
                    <a:pt x="631" y="9"/>
                  </a:lnTo>
                  <a:lnTo>
                    <a:pt x="629" y="5"/>
                  </a:lnTo>
                  <a:lnTo>
                    <a:pt x="627" y="3"/>
                  </a:lnTo>
                  <a:lnTo>
                    <a:pt x="625" y="2"/>
                  </a:lnTo>
                  <a:lnTo>
                    <a:pt x="621" y="1"/>
                  </a:lnTo>
                  <a:lnTo>
                    <a:pt x="619" y="0"/>
                  </a:lnTo>
                  <a:lnTo>
                    <a:pt x="616" y="0"/>
                  </a:lnTo>
                  <a:lnTo>
                    <a:pt x="613" y="1"/>
                  </a:lnTo>
                  <a:lnTo>
                    <a:pt x="611" y="2"/>
                  </a:lnTo>
                  <a:lnTo>
                    <a:pt x="607" y="3"/>
                  </a:lnTo>
                  <a:lnTo>
                    <a:pt x="605" y="5"/>
                  </a:lnTo>
                  <a:lnTo>
                    <a:pt x="481" y="159"/>
                  </a:lnTo>
                  <a:lnTo>
                    <a:pt x="418" y="95"/>
                  </a:lnTo>
                  <a:lnTo>
                    <a:pt x="415" y="93"/>
                  </a:lnTo>
                  <a:lnTo>
                    <a:pt x="412" y="91"/>
                  </a:lnTo>
                  <a:lnTo>
                    <a:pt x="409" y="91"/>
                  </a:lnTo>
                  <a:lnTo>
                    <a:pt x="407" y="90"/>
                  </a:lnTo>
                  <a:lnTo>
                    <a:pt x="404" y="91"/>
                  </a:lnTo>
                  <a:lnTo>
                    <a:pt x="400" y="91"/>
                  </a:lnTo>
                  <a:lnTo>
                    <a:pt x="398" y="93"/>
                  </a:lnTo>
                  <a:lnTo>
                    <a:pt x="396" y="95"/>
                  </a:lnTo>
                  <a:lnTo>
                    <a:pt x="307" y="185"/>
                  </a:lnTo>
                  <a:lnTo>
                    <a:pt x="249" y="42"/>
                  </a:lnTo>
                  <a:lnTo>
                    <a:pt x="247" y="39"/>
                  </a:lnTo>
                  <a:lnTo>
                    <a:pt x="244" y="36"/>
                  </a:lnTo>
                  <a:lnTo>
                    <a:pt x="242" y="34"/>
                  </a:lnTo>
                  <a:lnTo>
                    <a:pt x="237" y="33"/>
                  </a:lnTo>
                  <a:lnTo>
                    <a:pt x="234" y="33"/>
                  </a:lnTo>
                  <a:lnTo>
                    <a:pt x="230" y="33"/>
                  </a:lnTo>
                  <a:lnTo>
                    <a:pt x="227" y="35"/>
                  </a:lnTo>
                  <a:lnTo>
                    <a:pt x="224" y="38"/>
                  </a:lnTo>
                  <a:lnTo>
                    <a:pt x="144" y="121"/>
                  </a:lnTo>
                  <a:lnTo>
                    <a:pt x="15" y="121"/>
                  </a:lnTo>
                  <a:lnTo>
                    <a:pt x="12" y="121"/>
                  </a:lnTo>
                  <a:lnTo>
                    <a:pt x="9" y="122"/>
                  </a:lnTo>
                  <a:lnTo>
                    <a:pt x="7" y="123"/>
                  </a:lnTo>
                  <a:lnTo>
                    <a:pt x="5" y="126"/>
                  </a:lnTo>
                  <a:lnTo>
                    <a:pt x="3" y="128"/>
                  </a:lnTo>
                  <a:lnTo>
                    <a:pt x="2" y="130"/>
                  </a:lnTo>
                  <a:lnTo>
                    <a:pt x="0" y="133"/>
                  </a:lnTo>
                  <a:lnTo>
                    <a:pt x="0" y="136"/>
                  </a:lnTo>
                  <a:lnTo>
                    <a:pt x="0" y="138"/>
                  </a:lnTo>
                  <a:lnTo>
                    <a:pt x="2" y="142"/>
                  </a:lnTo>
                  <a:lnTo>
                    <a:pt x="3" y="144"/>
                  </a:lnTo>
                  <a:lnTo>
                    <a:pt x="5" y="146"/>
                  </a:lnTo>
                  <a:lnTo>
                    <a:pt x="7" y="148"/>
                  </a:lnTo>
                  <a:lnTo>
                    <a:pt x="9" y="150"/>
                  </a:lnTo>
                  <a:lnTo>
                    <a:pt x="12" y="150"/>
                  </a:lnTo>
                  <a:lnTo>
                    <a:pt x="15" y="151"/>
                  </a:lnTo>
                  <a:lnTo>
                    <a:pt x="15" y="15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128" name="Group 127"/>
          <p:cNvGrpSpPr/>
          <p:nvPr/>
        </p:nvGrpSpPr>
        <p:grpSpPr bwMode="auto">
          <a:xfrm>
            <a:off x="8682371" y="5458989"/>
            <a:ext cx="339283" cy="280723"/>
            <a:chOff x="7613650" y="1387475"/>
            <a:chExt cx="284163" cy="284163"/>
          </a:xfrm>
          <a:solidFill>
            <a:schemeClr val="bg1"/>
          </a:solidFill>
        </p:grpSpPr>
        <p:sp>
          <p:nvSpPr>
            <p:cNvPr id="129" name="Freeform 4359"/>
            <p:cNvSpPr>
              <a:spLocks noEditPoints="1"/>
            </p:cNvSpPr>
            <p:nvPr/>
          </p:nvSpPr>
          <p:spPr bwMode="auto">
            <a:xfrm>
              <a:off x="7613650" y="1471613"/>
              <a:ext cx="200025" cy="200025"/>
            </a:xfrm>
            <a:custGeom>
              <a:avLst/>
              <a:gdLst>
                <a:gd name="T0" fmla="*/ 276 w 629"/>
                <a:gd name="T1" fmla="*/ 436 h 629"/>
                <a:gd name="T2" fmla="*/ 233 w 629"/>
                <a:gd name="T3" fmla="*/ 411 h 629"/>
                <a:gd name="T4" fmla="*/ 202 w 629"/>
                <a:gd name="T5" fmla="*/ 374 h 629"/>
                <a:gd name="T6" fmla="*/ 187 w 629"/>
                <a:gd name="T7" fmla="*/ 325 h 629"/>
                <a:gd name="T8" fmla="*/ 192 w 629"/>
                <a:gd name="T9" fmla="*/ 274 h 629"/>
                <a:gd name="T10" fmla="*/ 216 w 629"/>
                <a:gd name="T11" fmla="*/ 231 h 629"/>
                <a:gd name="T12" fmla="*/ 253 w 629"/>
                <a:gd name="T13" fmla="*/ 199 h 629"/>
                <a:gd name="T14" fmla="*/ 301 w 629"/>
                <a:gd name="T15" fmla="*/ 184 h 629"/>
                <a:gd name="T16" fmla="*/ 352 w 629"/>
                <a:gd name="T17" fmla="*/ 190 h 629"/>
                <a:gd name="T18" fmla="*/ 395 w 629"/>
                <a:gd name="T19" fmla="*/ 213 h 629"/>
                <a:gd name="T20" fmla="*/ 426 w 629"/>
                <a:gd name="T21" fmla="*/ 252 h 629"/>
                <a:gd name="T22" fmla="*/ 441 w 629"/>
                <a:gd name="T23" fmla="*/ 300 h 629"/>
                <a:gd name="T24" fmla="*/ 436 w 629"/>
                <a:gd name="T25" fmla="*/ 350 h 629"/>
                <a:gd name="T26" fmla="*/ 413 w 629"/>
                <a:gd name="T27" fmla="*/ 394 h 629"/>
                <a:gd name="T28" fmla="*/ 375 w 629"/>
                <a:gd name="T29" fmla="*/ 425 h 629"/>
                <a:gd name="T30" fmla="*/ 327 w 629"/>
                <a:gd name="T31" fmla="*/ 440 h 629"/>
                <a:gd name="T32" fmla="*/ 572 w 629"/>
                <a:gd name="T33" fmla="*/ 346 h 629"/>
                <a:gd name="T34" fmla="*/ 574 w 629"/>
                <a:gd name="T35" fmla="*/ 302 h 629"/>
                <a:gd name="T36" fmla="*/ 620 w 629"/>
                <a:gd name="T37" fmla="*/ 241 h 629"/>
                <a:gd name="T38" fmla="*/ 628 w 629"/>
                <a:gd name="T39" fmla="*/ 231 h 629"/>
                <a:gd name="T40" fmla="*/ 625 w 629"/>
                <a:gd name="T41" fmla="*/ 219 h 629"/>
                <a:gd name="T42" fmla="*/ 544 w 629"/>
                <a:gd name="T43" fmla="*/ 84 h 629"/>
                <a:gd name="T44" fmla="*/ 532 w 629"/>
                <a:gd name="T45" fmla="*/ 83 h 629"/>
                <a:gd name="T46" fmla="*/ 447 w 629"/>
                <a:gd name="T47" fmla="*/ 88 h 629"/>
                <a:gd name="T48" fmla="*/ 407 w 629"/>
                <a:gd name="T49" fmla="*/ 69 h 629"/>
                <a:gd name="T50" fmla="*/ 404 w 629"/>
                <a:gd name="T51" fmla="*/ 7 h 629"/>
                <a:gd name="T52" fmla="*/ 395 w 629"/>
                <a:gd name="T53" fmla="*/ 0 h 629"/>
                <a:gd name="T54" fmla="*/ 235 w 629"/>
                <a:gd name="T55" fmla="*/ 1 h 629"/>
                <a:gd name="T56" fmla="*/ 227 w 629"/>
                <a:gd name="T57" fmla="*/ 10 h 629"/>
                <a:gd name="T58" fmla="*/ 216 w 629"/>
                <a:gd name="T59" fmla="*/ 72 h 629"/>
                <a:gd name="T60" fmla="*/ 177 w 629"/>
                <a:gd name="T61" fmla="*/ 91 h 629"/>
                <a:gd name="T62" fmla="*/ 98 w 629"/>
                <a:gd name="T63" fmla="*/ 84 h 629"/>
                <a:gd name="T64" fmla="*/ 87 w 629"/>
                <a:gd name="T65" fmla="*/ 83 h 629"/>
                <a:gd name="T66" fmla="*/ 78 w 629"/>
                <a:gd name="T67" fmla="*/ 90 h 629"/>
                <a:gd name="T68" fmla="*/ 1 w 629"/>
                <a:gd name="T69" fmla="*/ 228 h 629"/>
                <a:gd name="T70" fmla="*/ 57 w 629"/>
                <a:gd name="T71" fmla="*/ 269 h 629"/>
                <a:gd name="T72" fmla="*/ 54 w 629"/>
                <a:gd name="T73" fmla="*/ 313 h 629"/>
                <a:gd name="T74" fmla="*/ 57 w 629"/>
                <a:gd name="T75" fmla="*/ 355 h 629"/>
                <a:gd name="T76" fmla="*/ 2 w 629"/>
                <a:gd name="T77" fmla="*/ 391 h 629"/>
                <a:gd name="T78" fmla="*/ 1 w 629"/>
                <a:gd name="T79" fmla="*/ 402 h 629"/>
                <a:gd name="T80" fmla="*/ 86 w 629"/>
                <a:gd name="T81" fmla="*/ 543 h 629"/>
                <a:gd name="T82" fmla="*/ 98 w 629"/>
                <a:gd name="T83" fmla="*/ 542 h 629"/>
                <a:gd name="T84" fmla="*/ 177 w 629"/>
                <a:gd name="T85" fmla="*/ 533 h 629"/>
                <a:gd name="T86" fmla="*/ 216 w 629"/>
                <a:gd name="T87" fmla="*/ 552 h 629"/>
                <a:gd name="T88" fmla="*/ 227 w 629"/>
                <a:gd name="T89" fmla="*/ 620 h 629"/>
                <a:gd name="T90" fmla="*/ 235 w 629"/>
                <a:gd name="T91" fmla="*/ 628 h 629"/>
                <a:gd name="T92" fmla="*/ 395 w 629"/>
                <a:gd name="T93" fmla="*/ 629 h 629"/>
                <a:gd name="T94" fmla="*/ 404 w 629"/>
                <a:gd name="T95" fmla="*/ 623 h 629"/>
                <a:gd name="T96" fmla="*/ 407 w 629"/>
                <a:gd name="T97" fmla="*/ 556 h 629"/>
                <a:gd name="T98" fmla="*/ 447 w 629"/>
                <a:gd name="T99" fmla="*/ 538 h 629"/>
                <a:gd name="T100" fmla="*/ 533 w 629"/>
                <a:gd name="T101" fmla="*/ 543 h 629"/>
                <a:gd name="T102" fmla="*/ 545 w 629"/>
                <a:gd name="T103" fmla="*/ 543 h 629"/>
                <a:gd name="T104" fmla="*/ 627 w 629"/>
                <a:gd name="T105" fmla="*/ 405 h 629"/>
                <a:gd name="T106" fmla="*/ 628 w 629"/>
                <a:gd name="T107" fmla="*/ 394 h 629"/>
                <a:gd name="T108" fmla="*/ 621 w 629"/>
                <a:gd name="T109" fmla="*/ 385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29" h="629" extrusionOk="0">
                  <a:moveTo>
                    <a:pt x="314" y="441"/>
                  </a:moveTo>
                  <a:lnTo>
                    <a:pt x="301" y="440"/>
                  </a:lnTo>
                  <a:lnTo>
                    <a:pt x="288" y="439"/>
                  </a:lnTo>
                  <a:lnTo>
                    <a:pt x="276" y="436"/>
                  </a:lnTo>
                  <a:lnTo>
                    <a:pt x="264" y="430"/>
                  </a:lnTo>
                  <a:lnTo>
                    <a:pt x="253" y="425"/>
                  </a:lnTo>
                  <a:lnTo>
                    <a:pt x="242" y="418"/>
                  </a:lnTo>
                  <a:lnTo>
                    <a:pt x="233" y="411"/>
                  </a:lnTo>
                  <a:lnTo>
                    <a:pt x="223" y="404"/>
                  </a:lnTo>
                  <a:lnTo>
                    <a:pt x="216" y="394"/>
                  </a:lnTo>
                  <a:lnTo>
                    <a:pt x="208" y="384"/>
                  </a:lnTo>
                  <a:lnTo>
                    <a:pt x="202" y="374"/>
                  </a:lnTo>
                  <a:lnTo>
                    <a:pt x="196" y="362"/>
                  </a:lnTo>
                  <a:lnTo>
                    <a:pt x="192" y="350"/>
                  </a:lnTo>
                  <a:lnTo>
                    <a:pt x="189" y="338"/>
                  </a:lnTo>
                  <a:lnTo>
                    <a:pt x="187" y="325"/>
                  </a:lnTo>
                  <a:lnTo>
                    <a:pt x="186" y="313"/>
                  </a:lnTo>
                  <a:lnTo>
                    <a:pt x="187" y="300"/>
                  </a:lnTo>
                  <a:lnTo>
                    <a:pt x="189" y="287"/>
                  </a:lnTo>
                  <a:lnTo>
                    <a:pt x="192" y="274"/>
                  </a:lnTo>
                  <a:lnTo>
                    <a:pt x="196" y="262"/>
                  </a:lnTo>
                  <a:lnTo>
                    <a:pt x="202" y="252"/>
                  </a:lnTo>
                  <a:lnTo>
                    <a:pt x="208" y="241"/>
                  </a:lnTo>
                  <a:lnTo>
                    <a:pt x="216" y="231"/>
                  </a:lnTo>
                  <a:lnTo>
                    <a:pt x="223" y="222"/>
                  </a:lnTo>
                  <a:lnTo>
                    <a:pt x="233" y="213"/>
                  </a:lnTo>
                  <a:lnTo>
                    <a:pt x="242" y="206"/>
                  </a:lnTo>
                  <a:lnTo>
                    <a:pt x="253" y="199"/>
                  </a:lnTo>
                  <a:lnTo>
                    <a:pt x="264" y="194"/>
                  </a:lnTo>
                  <a:lnTo>
                    <a:pt x="276" y="190"/>
                  </a:lnTo>
                  <a:lnTo>
                    <a:pt x="288" y="186"/>
                  </a:lnTo>
                  <a:lnTo>
                    <a:pt x="301" y="184"/>
                  </a:lnTo>
                  <a:lnTo>
                    <a:pt x="314" y="184"/>
                  </a:lnTo>
                  <a:lnTo>
                    <a:pt x="327" y="184"/>
                  </a:lnTo>
                  <a:lnTo>
                    <a:pt x="340" y="186"/>
                  </a:lnTo>
                  <a:lnTo>
                    <a:pt x="352" y="190"/>
                  </a:lnTo>
                  <a:lnTo>
                    <a:pt x="363" y="194"/>
                  </a:lnTo>
                  <a:lnTo>
                    <a:pt x="375" y="199"/>
                  </a:lnTo>
                  <a:lnTo>
                    <a:pt x="386" y="206"/>
                  </a:lnTo>
                  <a:lnTo>
                    <a:pt x="395" y="213"/>
                  </a:lnTo>
                  <a:lnTo>
                    <a:pt x="404" y="222"/>
                  </a:lnTo>
                  <a:lnTo>
                    <a:pt x="413" y="231"/>
                  </a:lnTo>
                  <a:lnTo>
                    <a:pt x="420" y="241"/>
                  </a:lnTo>
                  <a:lnTo>
                    <a:pt x="426" y="252"/>
                  </a:lnTo>
                  <a:lnTo>
                    <a:pt x="432" y="262"/>
                  </a:lnTo>
                  <a:lnTo>
                    <a:pt x="436" y="274"/>
                  </a:lnTo>
                  <a:lnTo>
                    <a:pt x="439" y="287"/>
                  </a:lnTo>
                  <a:lnTo>
                    <a:pt x="441" y="300"/>
                  </a:lnTo>
                  <a:lnTo>
                    <a:pt x="443" y="313"/>
                  </a:lnTo>
                  <a:lnTo>
                    <a:pt x="441" y="325"/>
                  </a:lnTo>
                  <a:lnTo>
                    <a:pt x="439" y="338"/>
                  </a:lnTo>
                  <a:lnTo>
                    <a:pt x="436" y="350"/>
                  </a:lnTo>
                  <a:lnTo>
                    <a:pt x="432" y="362"/>
                  </a:lnTo>
                  <a:lnTo>
                    <a:pt x="426" y="374"/>
                  </a:lnTo>
                  <a:lnTo>
                    <a:pt x="420" y="384"/>
                  </a:lnTo>
                  <a:lnTo>
                    <a:pt x="413" y="394"/>
                  </a:lnTo>
                  <a:lnTo>
                    <a:pt x="404" y="404"/>
                  </a:lnTo>
                  <a:lnTo>
                    <a:pt x="395" y="411"/>
                  </a:lnTo>
                  <a:lnTo>
                    <a:pt x="386" y="418"/>
                  </a:lnTo>
                  <a:lnTo>
                    <a:pt x="375" y="425"/>
                  </a:lnTo>
                  <a:lnTo>
                    <a:pt x="363" y="430"/>
                  </a:lnTo>
                  <a:lnTo>
                    <a:pt x="352" y="436"/>
                  </a:lnTo>
                  <a:lnTo>
                    <a:pt x="340" y="439"/>
                  </a:lnTo>
                  <a:lnTo>
                    <a:pt x="327" y="440"/>
                  </a:lnTo>
                  <a:lnTo>
                    <a:pt x="314" y="441"/>
                  </a:lnTo>
                  <a:close/>
                  <a:moveTo>
                    <a:pt x="621" y="385"/>
                  </a:moveTo>
                  <a:lnTo>
                    <a:pt x="571" y="355"/>
                  </a:lnTo>
                  <a:lnTo>
                    <a:pt x="572" y="346"/>
                  </a:lnTo>
                  <a:lnTo>
                    <a:pt x="573" y="335"/>
                  </a:lnTo>
                  <a:lnTo>
                    <a:pt x="574" y="323"/>
                  </a:lnTo>
                  <a:lnTo>
                    <a:pt x="574" y="313"/>
                  </a:lnTo>
                  <a:lnTo>
                    <a:pt x="574" y="302"/>
                  </a:lnTo>
                  <a:lnTo>
                    <a:pt x="573" y="291"/>
                  </a:lnTo>
                  <a:lnTo>
                    <a:pt x="572" y="280"/>
                  </a:lnTo>
                  <a:lnTo>
                    <a:pt x="570" y="269"/>
                  </a:lnTo>
                  <a:lnTo>
                    <a:pt x="620" y="241"/>
                  </a:lnTo>
                  <a:lnTo>
                    <a:pt x="623" y="239"/>
                  </a:lnTo>
                  <a:lnTo>
                    <a:pt x="624" y="237"/>
                  </a:lnTo>
                  <a:lnTo>
                    <a:pt x="627" y="234"/>
                  </a:lnTo>
                  <a:lnTo>
                    <a:pt x="628" y="231"/>
                  </a:lnTo>
                  <a:lnTo>
                    <a:pt x="628" y="228"/>
                  </a:lnTo>
                  <a:lnTo>
                    <a:pt x="628" y="226"/>
                  </a:lnTo>
                  <a:lnTo>
                    <a:pt x="628" y="223"/>
                  </a:lnTo>
                  <a:lnTo>
                    <a:pt x="625" y="219"/>
                  </a:lnTo>
                  <a:lnTo>
                    <a:pt x="551" y="90"/>
                  </a:lnTo>
                  <a:lnTo>
                    <a:pt x="548" y="87"/>
                  </a:lnTo>
                  <a:lnTo>
                    <a:pt x="546" y="85"/>
                  </a:lnTo>
                  <a:lnTo>
                    <a:pt x="544" y="84"/>
                  </a:lnTo>
                  <a:lnTo>
                    <a:pt x="541" y="83"/>
                  </a:lnTo>
                  <a:lnTo>
                    <a:pt x="539" y="81"/>
                  </a:lnTo>
                  <a:lnTo>
                    <a:pt x="536" y="81"/>
                  </a:lnTo>
                  <a:lnTo>
                    <a:pt x="532" y="83"/>
                  </a:lnTo>
                  <a:lnTo>
                    <a:pt x="530" y="84"/>
                  </a:lnTo>
                  <a:lnTo>
                    <a:pt x="481" y="113"/>
                  </a:lnTo>
                  <a:lnTo>
                    <a:pt x="465" y="99"/>
                  </a:lnTo>
                  <a:lnTo>
                    <a:pt x="447" y="88"/>
                  </a:lnTo>
                  <a:lnTo>
                    <a:pt x="438" y="83"/>
                  </a:lnTo>
                  <a:lnTo>
                    <a:pt x="429" y="77"/>
                  </a:lnTo>
                  <a:lnTo>
                    <a:pt x="418" y="73"/>
                  </a:lnTo>
                  <a:lnTo>
                    <a:pt x="407" y="69"/>
                  </a:lnTo>
                  <a:lnTo>
                    <a:pt x="407" y="15"/>
                  </a:lnTo>
                  <a:lnTo>
                    <a:pt x="407" y="12"/>
                  </a:lnTo>
                  <a:lnTo>
                    <a:pt x="406" y="10"/>
                  </a:lnTo>
                  <a:lnTo>
                    <a:pt x="404" y="7"/>
                  </a:lnTo>
                  <a:lnTo>
                    <a:pt x="403" y="4"/>
                  </a:lnTo>
                  <a:lnTo>
                    <a:pt x="401" y="2"/>
                  </a:lnTo>
                  <a:lnTo>
                    <a:pt x="398" y="1"/>
                  </a:lnTo>
                  <a:lnTo>
                    <a:pt x="395" y="0"/>
                  </a:lnTo>
                  <a:lnTo>
                    <a:pt x="392" y="0"/>
                  </a:lnTo>
                  <a:lnTo>
                    <a:pt x="241" y="0"/>
                  </a:lnTo>
                  <a:lnTo>
                    <a:pt x="238" y="0"/>
                  </a:lnTo>
                  <a:lnTo>
                    <a:pt x="235" y="1"/>
                  </a:lnTo>
                  <a:lnTo>
                    <a:pt x="233" y="2"/>
                  </a:lnTo>
                  <a:lnTo>
                    <a:pt x="231" y="4"/>
                  </a:lnTo>
                  <a:lnTo>
                    <a:pt x="229" y="7"/>
                  </a:lnTo>
                  <a:lnTo>
                    <a:pt x="227" y="10"/>
                  </a:lnTo>
                  <a:lnTo>
                    <a:pt x="226" y="12"/>
                  </a:lnTo>
                  <a:lnTo>
                    <a:pt x="226" y="15"/>
                  </a:lnTo>
                  <a:lnTo>
                    <a:pt x="226" y="69"/>
                  </a:lnTo>
                  <a:lnTo>
                    <a:pt x="216" y="72"/>
                  </a:lnTo>
                  <a:lnTo>
                    <a:pt x="206" y="76"/>
                  </a:lnTo>
                  <a:lnTo>
                    <a:pt x="196" y="80"/>
                  </a:lnTo>
                  <a:lnTo>
                    <a:pt x="187" y="86"/>
                  </a:lnTo>
                  <a:lnTo>
                    <a:pt x="177" y="91"/>
                  </a:lnTo>
                  <a:lnTo>
                    <a:pt x="168" y="98"/>
                  </a:lnTo>
                  <a:lnTo>
                    <a:pt x="159" y="105"/>
                  </a:lnTo>
                  <a:lnTo>
                    <a:pt x="149" y="113"/>
                  </a:lnTo>
                  <a:lnTo>
                    <a:pt x="98" y="84"/>
                  </a:lnTo>
                  <a:lnTo>
                    <a:pt x="96" y="83"/>
                  </a:lnTo>
                  <a:lnTo>
                    <a:pt x="93" y="81"/>
                  </a:lnTo>
                  <a:lnTo>
                    <a:pt x="90" y="81"/>
                  </a:lnTo>
                  <a:lnTo>
                    <a:pt x="87" y="83"/>
                  </a:lnTo>
                  <a:lnTo>
                    <a:pt x="84" y="84"/>
                  </a:lnTo>
                  <a:lnTo>
                    <a:pt x="82" y="85"/>
                  </a:lnTo>
                  <a:lnTo>
                    <a:pt x="80" y="87"/>
                  </a:lnTo>
                  <a:lnTo>
                    <a:pt x="78" y="90"/>
                  </a:lnTo>
                  <a:lnTo>
                    <a:pt x="3" y="219"/>
                  </a:lnTo>
                  <a:lnTo>
                    <a:pt x="1" y="222"/>
                  </a:lnTo>
                  <a:lnTo>
                    <a:pt x="1" y="225"/>
                  </a:lnTo>
                  <a:lnTo>
                    <a:pt x="1" y="228"/>
                  </a:lnTo>
                  <a:lnTo>
                    <a:pt x="1" y="230"/>
                  </a:lnTo>
                  <a:lnTo>
                    <a:pt x="4" y="236"/>
                  </a:lnTo>
                  <a:lnTo>
                    <a:pt x="8" y="241"/>
                  </a:lnTo>
                  <a:lnTo>
                    <a:pt x="57" y="269"/>
                  </a:lnTo>
                  <a:lnTo>
                    <a:pt x="56" y="280"/>
                  </a:lnTo>
                  <a:lnTo>
                    <a:pt x="55" y="291"/>
                  </a:lnTo>
                  <a:lnTo>
                    <a:pt x="54" y="302"/>
                  </a:lnTo>
                  <a:lnTo>
                    <a:pt x="54" y="313"/>
                  </a:lnTo>
                  <a:lnTo>
                    <a:pt x="54" y="323"/>
                  </a:lnTo>
                  <a:lnTo>
                    <a:pt x="55" y="335"/>
                  </a:lnTo>
                  <a:lnTo>
                    <a:pt x="56" y="346"/>
                  </a:lnTo>
                  <a:lnTo>
                    <a:pt x="57" y="355"/>
                  </a:lnTo>
                  <a:lnTo>
                    <a:pt x="7" y="385"/>
                  </a:lnTo>
                  <a:lnTo>
                    <a:pt x="5" y="387"/>
                  </a:lnTo>
                  <a:lnTo>
                    <a:pt x="3" y="389"/>
                  </a:lnTo>
                  <a:lnTo>
                    <a:pt x="2" y="391"/>
                  </a:lnTo>
                  <a:lnTo>
                    <a:pt x="1" y="394"/>
                  </a:lnTo>
                  <a:lnTo>
                    <a:pt x="0" y="396"/>
                  </a:lnTo>
                  <a:lnTo>
                    <a:pt x="1" y="399"/>
                  </a:lnTo>
                  <a:lnTo>
                    <a:pt x="1" y="402"/>
                  </a:lnTo>
                  <a:lnTo>
                    <a:pt x="2" y="405"/>
                  </a:lnTo>
                  <a:lnTo>
                    <a:pt x="78" y="536"/>
                  </a:lnTo>
                  <a:lnTo>
                    <a:pt x="81" y="540"/>
                  </a:lnTo>
                  <a:lnTo>
                    <a:pt x="86" y="543"/>
                  </a:lnTo>
                  <a:lnTo>
                    <a:pt x="89" y="544"/>
                  </a:lnTo>
                  <a:lnTo>
                    <a:pt x="93" y="544"/>
                  </a:lnTo>
                  <a:lnTo>
                    <a:pt x="95" y="543"/>
                  </a:lnTo>
                  <a:lnTo>
                    <a:pt x="98" y="542"/>
                  </a:lnTo>
                  <a:lnTo>
                    <a:pt x="149" y="513"/>
                  </a:lnTo>
                  <a:lnTo>
                    <a:pt x="159" y="520"/>
                  </a:lnTo>
                  <a:lnTo>
                    <a:pt x="168" y="527"/>
                  </a:lnTo>
                  <a:lnTo>
                    <a:pt x="177" y="533"/>
                  </a:lnTo>
                  <a:lnTo>
                    <a:pt x="187" y="539"/>
                  </a:lnTo>
                  <a:lnTo>
                    <a:pt x="196" y="544"/>
                  </a:lnTo>
                  <a:lnTo>
                    <a:pt x="206" y="549"/>
                  </a:lnTo>
                  <a:lnTo>
                    <a:pt x="216" y="552"/>
                  </a:lnTo>
                  <a:lnTo>
                    <a:pt x="226" y="556"/>
                  </a:lnTo>
                  <a:lnTo>
                    <a:pt x="226" y="614"/>
                  </a:lnTo>
                  <a:lnTo>
                    <a:pt x="226" y="617"/>
                  </a:lnTo>
                  <a:lnTo>
                    <a:pt x="227" y="620"/>
                  </a:lnTo>
                  <a:lnTo>
                    <a:pt x="229" y="623"/>
                  </a:lnTo>
                  <a:lnTo>
                    <a:pt x="231" y="625"/>
                  </a:lnTo>
                  <a:lnTo>
                    <a:pt x="233" y="627"/>
                  </a:lnTo>
                  <a:lnTo>
                    <a:pt x="235" y="628"/>
                  </a:lnTo>
                  <a:lnTo>
                    <a:pt x="238" y="629"/>
                  </a:lnTo>
                  <a:lnTo>
                    <a:pt x="241" y="629"/>
                  </a:lnTo>
                  <a:lnTo>
                    <a:pt x="392" y="629"/>
                  </a:lnTo>
                  <a:lnTo>
                    <a:pt x="395" y="629"/>
                  </a:lnTo>
                  <a:lnTo>
                    <a:pt x="398" y="628"/>
                  </a:lnTo>
                  <a:lnTo>
                    <a:pt x="401" y="627"/>
                  </a:lnTo>
                  <a:lnTo>
                    <a:pt x="403" y="625"/>
                  </a:lnTo>
                  <a:lnTo>
                    <a:pt x="404" y="623"/>
                  </a:lnTo>
                  <a:lnTo>
                    <a:pt x="406" y="620"/>
                  </a:lnTo>
                  <a:lnTo>
                    <a:pt x="407" y="617"/>
                  </a:lnTo>
                  <a:lnTo>
                    <a:pt x="407" y="614"/>
                  </a:lnTo>
                  <a:lnTo>
                    <a:pt x="407" y="556"/>
                  </a:lnTo>
                  <a:lnTo>
                    <a:pt x="418" y="552"/>
                  </a:lnTo>
                  <a:lnTo>
                    <a:pt x="429" y="548"/>
                  </a:lnTo>
                  <a:lnTo>
                    <a:pt x="438" y="544"/>
                  </a:lnTo>
                  <a:lnTo>
                    <a:pt x="447" y="538"/>
                  </a:lnTo>
                  <a:lnTo>
                    <a:pt x="465" y="527"/>
                  </a:lnTo>
                  <a:lnTo>
                    <a:pt x="481" y="513"/>
                  </a:lnTo>
                  <a:lnTo>
                    <a:pt x="530" y="542"/>
                  </a:lnTo>
                  <a:lnTo>
                    <a:pt x="533" y="543"/>
                  </a:lnTo>
                  <a:lnTo>
                    <a:pt x="537" y="544"/>
                  </a:lnTo>
                  <a:lnTo>
                    <a:pt x="539" y="544"/>
                  </a:lnTo>
                  <a:lnTo>
                    <a:pt x="542" y="543"/>
                  </a:lnTo>
                  <a:lnTo>
                    <a:pt x="545" y="543"/>
                  </a:lnTo>
                  <a:lnTo>
                    <a:pt x="547" y="540"/>
                  </a:lnTo>
                  <a:lnTo>
                    <a:pt x="550" y="539"/>
                  </a:lnTo>
                  <a:lnTo>
                    <a:pt x="552" y="536"/>
                  </a:lnTo>
                  <a:lnTo>
                    <a:pt x="627" y="405"/>
                  </a:lnTo>
                  <a:lnTo>
                    <a:pt x="628" y="402"/>
                  </a:lnTo>
                  <a:lnTo>
                    <a:pt x="628" y="399"/>
                  </a:lnTo>
                  <a:lnTo>
                    <a:pt x="629" y="396"/>
                  </a:lnTo>
                  <a:lnTo>
                    <a:pt x="628" y="394"/>
                  </a:lnTo>
                  <a:lnTo>
                    <a:pt x="627" y="391"/>
                  </a:lnTo>
                  <a:lnTo>
                    <a:pt x="625" y="389"/>
                  </a:lnTo>
                  <a:lnTo>
                    <a:pt x="623" y="387"/>
                  </a:lnTo>
                  <a:lnTo>
                    <a:pt x="621" y="3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0" name="Freeform 4360"/>
            <p:cNvSpPr>
              <a:spLocks noEditPoints="1"/>
            </p:cNvSpPr>
            <p:nvPr/>
          </p:nvSpPr>
          <p:spPr bwMode="auto">
            <a:xfrm>
              <a:off x="7781925" y="1387475"/>
              <a:ext cx="115888" cy="117475"/>
            </a:xfrm>
            <a:custGeom>
              <a:avLst/>
              <a:gdLst>
                <a:gd name="T0" fmla="*/ 160 w 362"/>
                <a:gd name="T1" fmla="*/ 252 h 369"/>
                <a:gd name="T2" fmla="*/ 135 w 362"/>
                <a:gd name="T3" fmla="*/ 238 h 369"/>
                <a:gd name="T4" fmla="*/ 118 w 362"/>
                <a:gd name="T5" fmla="*/ 218 h 369"/>
                <a:gd name="T6" fmla="*/ 109 w 362"/>
                <a:gd name="T7" fmla="*/ 190 h 369"/>
                <a:gd name="T8" fmla="*/ 113 w 362"/>
                <a:gd name="T9" fmla="*/ 162 h 369"/>
                <a:gd name="T10" fmla="*/ 125 w 362"/>
                <a:gd name="T11" fmla="*/ 138 h 369"/>
                <a:gd name="T12" fmla="*/ 147 w 362"/>
                <a:gd name="T13" fmla="*/ 121 h 369"/>
                <a:gd name="T14" fmla="*/ 174 w 362"/>
                <a:gd name="T15" fmla="*/ 112 h 369"/>
                <a:gd name="T16" fmla="*/ 202 w 362"/>
                <a:gd name="T17" fmla="*/ 114 h 369"/>
                <a:gd name="T18" fmla="*/ 226 w 362"/>
                <a:gd name="T19" fmla="*/ 128 h 369"/>
                <a:gd name="T20" fmla="*/ 244 w 362"/>
                <a:gd name="T21" fmla="*/ 149 h 369"/>
                <a:gd name="T22" fmla="*/ 252 w 362"/>
                <a:gd name="T23" fmla="*/ 176 h 369"/>
                <a:gd name="T24" fmla="*/ 250 w 362"/>
                <a:gd name="T25" fmla="*/ 205 h 369"/>
                <a:gd name="T26" fmla="*/ 236 w 362"/>
                <a:gd name="T27" fmla="*/ 229 h 369"/>
                <a:gd name="T28" fmla="*/ 215 w 362"/>
                <a:gd name="T29" fmla="*/ 247 h 369"/>
                <a:gd name="T30" fmla="*/ 189 w 362"/>
                <a:gd name="T31" fmla="*/ 254 h 369"/>
                <a:gd name="T32" fmla="*/ 328 w 362"/>
                <a:gd name="T33" fmla="*/ 195 h 369"/>
                <a:gd name="T34" fmla="*/ 354 w 362"/>
                <a:gd name="T35" fmla="*/ 144 h 369"/>
                <a:gd name="T36" fmla="*/ 361 w 362"/>
                <a:gd name="T37" fmla="*/ 136 h 369"/>
                <a:gd name="T38" fmla="*/ 360 w 362"/>
                <a:gd name="T39" fmla="*/ 124 h 369"/>
                <a:gd name="T40" fmla="*/ 316 w 362"/>
                <a:gd name="T41" fmla="*/ 53 h 369"/>
                <a:gd name="T42" fmla="*/ 304 w 362"/>
                <a:gd name="T43" fmla="*/ 52 h 369"/>
                <a:gd name="T44" fmla="*/ 256 w 362"/>
                <a:gd name="T45" fmla="*/ 56 h 369"/>
                <a:gd name="T46" fmla="*/ 236 w 362"/>
                <a:gd name="T47" fmla="*/ 10 h 369"/>
                <a:gd name="T48" fmla="*/ 229 w 362"/>
                <a:gd name="T49" fmla="*/ 2 h 369"/>
                <a:gd name="T50" fmla="*/ 146 w 362"/>
                <a:gd name="T51" fmla="*/ 0 h 369"/>
                <a:gd name="T52" fmla="*/ 135 w 362"/>
                <a:gd name="T53" fmla="*/ 3 h 369"/>
                <a:gd name="T54" fmla="*/ 131 w 362"/>
                <a:gd name="T55" fmla="*/ 14 h 369"/>
                <a:gd name="T56" fmla="*/ 99 w 362"/>
                <a:gd name="T57" fmla="*/ 63 h 369"/>
                <a:gd name="T58" fmla="*/ 55 w 362"/>
                <a:gd name="T59" fmla="*/ 51 h 369"/>
                <a:gd name="T60" fmla="*/ 44 w 362"/>
                <a:gd name="T61" fmla="*/ 54 h 369"/>
                <a:gd name="T62" fmla="*/ 1 w 362"/>
                <a:gd name="T63" fmla="*/ 126 h 369"/>
                <a:gd name="T64" fmla="*/ 2 w 362"/>
                <a:gd name="T65" fmla="*/ 139 h 369"/>
                <a:gd name="T66" fmla="*/ 36 w 362"/>
                <a:gd name="T67" fmla="*/ 160 h 369"/>
                <a:gd name="T68" fmla="*/ 36 w 362"/>
                <a:gd name="T69" fmla="*/ 207 h 369"/>
                <a:gd name="T70" fmla="*/ 1 w 362"/>
                <a:gd name="T71" fmla="*/ 230 h 369"/>
                <a:gd name="T72" fmla="*/ 1 w 362"/>
                <a:gd name="T73" fmla="*/ 240 h 369"/>
                <a:gd name="T74" fmla="*/ 44 w 362"/>
                <a:gd name="T75" fmla="*/ 313 h 369"/>
                <a:gd name="T76" fmla="*/ 60 w 362"/>
                <a:gd name="T77" fmla="*/ 314 h 369"/>
                <a:gd name="T78" fmla="*/ 120 w 362"/>
                <a:gd name="T79" fmla="*/ 316 h 369"/>
                <a:gd name="T80" fmla="*/ 132 w 362"/>
                <a:gd name="T81" fmla="*/ 359 h 369"/>
                <a:gd name="T82" fmla="*/ 140 w 362"/>
                <a:gd name="T83" fmla="*/ 368 h 369"/>
                <a:gd name="T84" fmla="*/ 225 w 362"/>
                <a:gd name="T85" fmla="*/ 368 h 369"/>
                <a:gd name="T86" fmla="*/ 233 w 362"/>
                <a:gd name="T87" fmla="*/ 361 h 369"/>
                <a:gd name="T88" fmla="*/ 237 w 362"/>
                <a:gd name="T89" fmla="*/ 321 h 369"/>
                <a:gd name="T90" fmla="*/ 274 w 362"/>
                <a:gd name="T91" fmla="*/ 298 h 369"/>
                <a:gd name="T92" fmla="*/ 310 w 362"/>
                <a:gd name="T93" fmla="*/ 316 h 369"/>
                <a:gd name="T94" fmla="*/ 360 w 362"/>
                <a:gd name="T95" fmla="*/ 243 h 369"/>
                <a:gd name="T96" fmla="*/ 362 w 362"/>
                <a:gd name="T97" fmla="*/ 232 h 369"/>
                <a:gd name="T98" fmla="*/ 354 w 362"/>
                <a:gd name="T99" fmla="*/ 223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2" h="369" extrusionOk="0">
                  <a:moveTo>
                    <a:pt x="181" y="255"/>
                  </a:moveTo>
                  <a:lnTo>
                    <a:pt x="174" y="254"/>
                  </a:lnTo>
                  <a:lnTo>
                    <a:pt x="166" y="253"/>
                  </a:lnTo>
                  <a:lnTo>
                    <a:pt x="160" y="252"/>
                  </a:lnTo>
                  <a:lnTo>
                    <a:pt x="153" y="249"/>
                  </a:lnTo>
                  <a:lnTo>
                    <a:pt x="147" y="247"/>
                  </a:lnTo>
                  <a:lnTo>
                    <a:pt x="141" y="243"/>
                  </a:lnTo>
                  <a:lnTo>
                    <a:pt x="135" y="238"/>
                  </a:lnTo>
                  <a:lnTo>
                    <a:pt x="131" y="234"/>
                  </a:lnTo>
                  <a:lnTo>
                    <a:pt x="125" y="229"/>
                  </a:lnTo>
                  <a:lnTo>
                    <a:pt x="122" y="223"/>
                  </a:lnTo>
                  <a:lnTo>
                    <a:pt x="118" y="218"/>
                  </a:lnTo>
                  <a:lnTo>
                    <a:pt x="115" y="212"/>
                  </a:lnTo>
                  <a:lnTo>
                    <a:pt x="113" y="205"/>
                  </a:lnTo>
                  <a:lnTo>
                    <a:pt x="110" y="198"/>
                  </a:lnTo>
                  <a:lnTo>
                    <a:pt x="109" y="190"/>
                  </a:lnTo>
                  <a:lnTo>
                    <a:pt x="109" y="183"/>
                  </a:lnTo>
                  <a:lnTo>
                    <a:pt x="109" y="176"/>
                  </a:lnTo>
                  <a:lnTo>
                    <a:pt x="110" y="169"/>
                  </a:lnTo>
                  <a:lnTo>
                    <a:pt x="113" y="162"/>
                  </a:lnTo>
                  <a:lnTo>
                    <a:pt x="115" y="156"/>
                  </a:lnTo>
                  <a:lnTo>
                    <a:pt x="118" y="149"/>
                  </a:lnTo>
                  <a:lnTo>
                    <a:pt x="122" y="143"/>
                  </a:lnTo>
                  <a:lnTo>
                    <a:pt x="125" y="138"/>
                  </a:lnTo>
                  <a:lnTo>
                    <a:pt x="131" y="132"/>
                  </a:lnTo>
                  <a:lnTo>
                    <a:pt x="135" y="128"/>
                  </a:lnTo>
                  <a:lnTo>
                    <a:pt x="141" y="124"/>
                  </a:lnTo>
                  <a:lnTo>
                    <a:pt x="147" y="121"/>
                  </a:lnTo>
                  <a:lnTo>
                    <a:pt x="153" y="117"/>
                  </a:lnTo>
                  <a:lnTo>
                    <a:pt x="160" y="114"/>
                  </a:lnTo>
                  <a:lnTo>
                    <a:pt x="166" y="113"/>
                  </a:lnTo>
                  <a:lnTo>
                    <a:pt x="174" y="112"/>
                  </a:lnTo>
                  <a:lnTo>
                    <a:pt x="181" y="111"/>
                  </a:lnTo>
                  <a:lnTo>
                    <a:pt x="189" y="112"/>
                  </a:lnTo>
                  <a:lnTo>
                    <a:pt x="195" y="113"/>
                  </a:lnTo>
                  <a:lnTo>
                    <a:pt x="202" y="114"/>
                  </a:lnTo>
                  <a:lnTo>
                    <a:pt x="209" y="117"/>
                  </a:lnTo>
                  <a:lnTo>
                    <a:pt x="215" y="121"/>
                  </a:lnTo>
                  <a:lnTo>
                    <a:pt x="221" y="124"/>
                  </a:lnTo>
                  <a:lnTo>
                    <a:pt x="226" y="128"/>
                  </a:lnTo>
                  <a:lnTo>
                    <a:pt x="231" y="132"/>
                  </a:lnTo>
                  <a:lnTo>
                    <a:pt x="236" y="138"/>
                  </a:lnTo>
                  <a:lnTo>
                    <a:pt x="240" y="143"/>
                  </a:lnTo>
                  <a:lnTo>
                    <a:pt x="244" y="149"/>
                  </a:lnTo>
                  <a:lnTo>
                    <a:pt x="247" y="156"/>
                  </a:lnTo>
                  <a:lnTo>
                    <a:pt x="250" y="162"/>
                  </a:lnTo>
                  <a:lnTo>
                    <a:pt x="251" y="169"/>
                  </a:lnTo>
                  <a:lnTo>
                    <a:pt x="252" y="176"/>
                  </a:lnTo>
                  <a:lnTo>
                    <a:pt x="253" y="183"/>
                  </a:lnTo>
                  <a:lnTo>
                    <a:pt x="252" y="190"/>
                  </a:lnTo>
                  <a:lnTo>
                    <a:pt x="251" y="198"/>
                  </a:lnTo>
                  <a:lnTo>
                    <a:pt x="250" y="205"/>
                  </a:lnTo>
                  <a:lnTo>
                    <a:pt x="247" y="212"/>
                  </a:lnTo>
                  <a:lnTo>
                    <a:pt x="244" y="218"/>
                  </a:lnTo>
                  <a:lnTo>
                    <a:pt x="240" y="223"/>
                  </a:lnTo>
                  <a:lnTo>
                    <a:pt x="236" y="229"/>
                  </a:lnTo>
                  <a:lnTo>
                    <a:pt x="231" y="234"/>
                  </a:lnTo>
                  <a:lnTo>
                    <a:pt x="226" y="238"/>
                  </a:lnTo>
                  <a:lnTo>
                    <a:pt x="221" y="243"/>
                  </a:lnTo>
                  <a:lnTo>
                    <a:pt x="215" y="247"/>
                  </a:lnTo>
                  <a:lnTo>
                    <a:pt x="209" y="249"/>
                  </a:lnTo>
                  <a:lnTo>
                    <a:pt x="202" y="252"/>
                  </a:lnTo>
                  <a:lnTo>
                    <a:pt x="195" y="253"/>
                  </a:lnTo>
                  <a:lnTo>
                    <a:pt x="189" y="254"/>
                  </a:lnTo>
                  <a:lnTo>
                    <a:pt x="181" y="255"/>
                  </a:lnTo>
                  <a:close/>
                  <a:moveTo>
                    <a:pt x="354" y="223"/>
                  </a:moveTo>
                  <a:lnTo>
                    <a:pt x="327" y="207"/>
                  </a:lnTo>
                  <a:lnTo>
                    <a:pt x="328" y="195"/>
                  </a:lnTo>
                  <a:lnTo>
                    <a:pt x="328" y="183"/>
                  </a:lnTo>
                  <a:lnTo>
                    <a:pt x="328" y="172"/>
                  </a:lnTo>
                  <a:lnTo>
                    <a:pt x="327" y="160"/>
                  </a:lnTo>
                  <a:lnTo>
                    <a:pt x="354" y="144"/>
                  </a:lnTo>
                  <a:lnTo>
                    <a:pt x="357" y="143"/>
                  </a:lnTo>
                  <a:lnTo>
                    <a:pt x="359" y="141"/>
                  </a:lnTo>
                  <a:lnTo>
                    <a:pt x="360" y="139"/>
                  </a:lnTo>
                  <a:lnTo>
                    <a:pt x="361" y="136"/>
                  </a:lnTo>
                  <a:lnTo>
                    <a:pt x="362" y="132"/>
                  </a:lnTo>
                  <a:lnTo>
                    <a:pt x="362" y="129"/>
                  </a:lnTo>
                  <a:lnTo>
                    <a:pt x="361" y="126"/>
                  </a:lnTo>
                  <a:lnTo>
                    <a:pt x="360" y="124"/>
                  </a:lnTo>
                  <a:lnTo>
                    <a:pt x="322" y="59"/>
                  </a:lnTo>
                  <a:lnTo>
                    <a:pt x="320" y="56"/>
                  </a:lnTo>
                  <a:lnTo>
                    <a:pt x="318" y="54"/>
                  </a:lnTo>
                  <a:lnTo>
                    <a:pt x="316" y="53"/>
                  </a:lnTo>
                  <a:lnTo>
                    <a:pt x="313" y="51"/>
                  </a:lnTo>
                  <a:lnTo>
                    <a:pt x="309" y="51"/>
                  </a:lnTo>
                  <a:lnTo>
                    <a:pt x="307" y="51"/>
                  </a:lnTo>
                  <a:lnTo>
                    <a:pt x="304" y="52"/>
                  </a:lnTo>
                  <a:lnTo>
                    <a:pt x="301" y="53"/>
                  </a:lnTo>
                  <a:lnTo>
                    <a:pt x="274" y="69"/>
                  </a:lnTo>
                  <a:lnTo>
                    <a:pt x="266" y="63"/>
                  </a:lnTo>
                  <a:lnTo>
                    <a:pt x="256" y="56"/>
                  </a:lnTo>
                  <a:lnTo>
                    <a:pt x="246" y="51"/>
                  </a:lnTo>
                  <a:lnTo>
                    <a:pt x="237" y="47"/>
                  </a:lnTo>
                  <a:lnTo>
                    <a:pt x="237" y="14"/>
                  </a:lnTo>
                  <a:lnTo>
                    <a:pt x="236" y="10"/>
                  </a:lnTo>
                  <a:lnTo>
                    <a:pt x="236" y="8"/>
                  </a:lnTo>
                  <a:lnTo>
                    <a:pt x="233" y="5"/>
                  </a:lnTo>
                  <a:lnTo>
                    <a:pt x="232" y="3"/>
                  </a:lnTo>
                  <a:lnTo>
                    <a:pt x="229" y="2"/>
                  </a:lnTo>
                  <a:lnTo>
                    <a:pt x="227" y="1"/>
                  </a:lnTo>
                  <a:lnTo>
                    <a:pt x="224" y="0"/>
                  </a:lnTo>
                  <a:lnTo>
                    <a:pt x="222" y="0"/>
                  </a:lnTo>
                  <a:lnTo>
                    <a:pt x="146" y="0"/>
                  </a:lnTo>
                  <a:lnTo>
                    <a:pt x="143" y="0"/>
                  </a:lnTo>
                  <a:lnTo>
                    <a:pt x="140" y="1"/>
                  </a:lnTo>
                  <a:lnTo>
                    <a:pt x="137" y="2"/>
                  </a:lnTo>
                  <a:lnTo>
                    <a:pt x="135" y="3"/>
                  </a:lnTo>
                  <a:lnTo>
                    <a:pt x="134" y="5"/>
                  </a:lnTo>
                  <a:lnTo>
                    <a:pt x="132" y="8"/>
                  </a:lnTo>
                  <a:lnTo>
                    <a:pt x="132" y="10"/>
                  </a:lnTo>
                  <a:lnTo>
                    <a:pt x="131" y="14"/>
                  </a:lnTo>
                  <a:lnTo>
                    <a:pt x="131" y="47"/>
                  </a:lnTo>
                  <a:lnTo>
                    <a:pt x="120" y="52"/>
                  </a:lnTo>
                  <a:lnTo>
                    <a:pt x="109" y="57"/>
                  </a:lnTo>
                  <a:lnTo>
                    <a:pt x="99" y="63"/>
                  </a:lnTo>
                  <a:lnTo>
                    <a:pt x="90" y="69"/>
                  </a:lnTo>
                  <a:lnTo>
                    <a:pt x="61" y="53"/>
                  </a:lnTo>
                  <a:lnTo>
                    <a:pt x="58" y="52"/>
                  </a:lnTo>
                  <a:lnTo>
                    <a:pt x="55" y="51"/>
                  </a:lnTo>
                  <a:lnTo>
                    <a:pt x="53" y="51"/>
                  </a:lnTo>
                  <a:lnTo>
                    <a:pt x="49" y="51"/>
                  </a:lnTo>
                  <a:lnTo>
                    <a:pt x="47" y="52"/>
                  </a:lnTo>
                  <a:lnTo>
                    <a:pt x="44" y="54"/>
                  </a:lnTo>
                  <a:lnTo>
                    <a:pt x="42" y="56"/>
                  </a:lnTo>
                  <a:lnTo>
                    <a:pt x="41" y="59"/>
                  </a:lnTo>
                  <a:lnTo>
                    <a:pt x="2" y="124"/>
                  </a:lnTo>
                  <a:lnTo>
                    <a:pt x="1" y="126"/>
                  </a:lnTo>
                  <a:lnTo>
                    <a:pt x="0" y="129"/>
                  </a:lnTo>
                  <a:lnTo>
                    <a:pt x="0" y="132"/>
                  </a:lnTo>
                  <a:lnTo>
                    <a:pt x="1" y="136"/>
                  </a:lnTo>
                  <a:lnTo>
                    <a:pt x="2" y="139"/>
                  </a:lnTo>
                  <a:lnTo>
                    <a:pt x="3" y="141"/>
                  </a:lnTo>
                  <a:lnTo>
                    <a:pt x="6" y="143"/>
                  </a:lnTo>
                  <a:lnTo>
                    <a:pt x="8" y="144"/>
                  </a:lnTo>
                  <a:lnTo>
                    <a:pt x="36" y="160"/>
                  </a:lnTo>
                  <a:lnTo>
                    <a:pt x="34" y="172"/>
                  </a:lnTo>
                  <a:lnTo>
                    <a:pt x="34" y="183"/>
                  </a:lnTo>
                  <a:lnTo>
                    <a:pt x="34" y="195"/>
                  </a:lnTo>
                  <a:lnTo>
                    <a:pt x="36" y="207"/>
                  </a:lnTo>
                  <a:lnTo>
                    <a:pt x="8" y="223"/>
                  </a:lnTo>
                  <a:lnTo>
                    <a:pt x="6" y="224"/>
                  </a:lnTo>
                  <a:lnTo>
                    <a:pt x="3" y="227"/>
                  </a:lnTo>
                  <a:lnTo>
                    <a:pt x="1" y="230"/>
                  </a:lnTo>
                  <a:lnTo>
                    <a:pt x="0" y="233"/>
                  </a:lnTo>
                  <a:lnTo>
                    <a:pt x="0" y="235"/>
                  </a:lnTo>
                  <a:lnTo>
                    <a:pt x="0" y="237"/>
                  </a:lnTo>
                  <a:lnTo>
                    <a:pt x="1" y="240"/>
                  </a:lnTo>
                  <a:lnTo>
                    <a:pt x="2" y="243"/>
                  </a:lnTo>
                  <a:lnTo>
                    <a:pt x="40" y="309"/>
                  </a:lnTo>
                  <a:lnTo>
                    <a:pt x="42" y="311"/>
                  </a:lnTo>
                  <a:lnTo>
                    <a:pt x="44" y="313"/>
                  </a:lnTo>
                  <a:lnTo>
                    <a:pt x="46" y="314"/>
                  </a:lnTo>
                  <a:lnTo>
                    <a:pt x="48" y="315"/>
                  </a:lnTo>
                  <a:lnTo>
                    <a:pt x="55" y="316"/>
                  </a:lnTo>
                  <a:lnTo>
                    <a:pt x="60" y="314"/>
                  </a:lnTo>
                  <a:lnTo>
                    <a:pt x="90" y="297"/>
                  </a:lnTo>
                  <a:lnTo>
                    <a:pt x="99" y="304"/>
                  </a:lnTo>
                  <a:lnTo>
                    <a:pt x="109" y="310"/>
                  </a:lnTo>
                  <a:lnTo>
                    <a:pt x="120" y="316"/>
                  </a:lnTo>
                  <a:lnTo>
                    <a:pt x="131" y="321"/>
                  </a:lnTo>
                  <a:lnTo>
                    <a:pt x="131" y="354"/>
                  </a:lnTo>
                  <a:lnTo>
                    <a:pt x="132" y="356"/>
                  </a:lnTo>
                  <a:lnTo>
                    <a:pt x="132" y="359"/>
                  </a:lnTo>
                  <a:lnTo>
                    <a:pt x="134" y="361"/>
                  </a:lnTo>
                  <a:lnTo>
                    <a:pt x="135" y="363"/>
                  </a:lnTo>
                  <a:lnTo>
                    <a:pt x="137" y="366"/>
                  </a:lnTo>
                  <a:lnTo>
                    <a:pt x="140" y="368"/>
                  </a:lnTo>
                  <a:lnTo>
                    <a:pt x="143" y="368"/>
                  </a:lnTo>
                  <a:lnTo>
                    <a:pt x="146" y="369"/>
                  </a:lnTo>
                  <a:lnTo>
                    <a:pt x="222" y="369"/>
                  </a:lnTo>
                  <a:lnTo>
                    <a:pt x="225" y="368"/>
                  </a:lnTo>
                  <a:lnTo>
                    <a:pt x="227" y="368"/>
                  </a:lnTo>
                  <a:lnTo>
                    <a:pt x="229" y="366"/>
                  </a:lnTo>
                  <a:lnTo>
                    <a:pt x="232" y="363"/>
                  </a:lnTo>
                  <a:lnTo>
                    <a:pt x="233" y="361"/>
                  </a:lnTo>
                  <a:lnTo>
                    <a:pt x="236" y="359"/>
                  </a:lnTo>
                  <a:lnTo>
                    <a:pt x="236" y="356"/>
                  </a:lnTo>
                  <a:lnTo>
                    <a:pt x="237" y="354"/>
                  </a:lnTo>
                  <a:lnTo>
                    <a:pt x="237" y="321"/>
                  </a:lnTo>
                  <a:lnTo>
                    <a:pt x="246" y="316"/>
                  </a:lnTo>
                  <a:lnTo>
                    <a:pt x="256" y="311"/>
                  </a:lnTo>
                  <a:lnTo>
                    <a:pt x="266" y="305"/>
                  </a:lnTo>
                  <a:lnTo>
                    <a:pt x="274" y="298"/>
                  </a:lnTo>
                  <a:lnTo>
                    <a:pt x="302" y="313"/>
                  </a:lnTo>
                  <a:lnTo>
                    <a:pt x="305" y="315"/>
                  </a:lnTo>
                  <a:lnTo>
                    <a:pt x="307" y="315"/>
                  </a:lnTo>
                  <a:lnTo>
                    <a:pt x="310" y="316"/>
                  </a:lnTo>
                  <a:lnTo>
                    <a:pt x="314" y="316"/>
                  </a:lnTo>
                  <a:lnTo>
                    <a:pt x="319" y="313"/>
                  </a:lnTo>
                  <a:lnTo>
                    <a:pt x="322" y="309"/>
                  </a:lnTo>
                  <a:lnTo>
                    <a:pt x="360" y="243"/>
                  </a:lnTo>
                  <a:lnTo>
                    <a:pt x="362" y="240"/>
                  </a:lnTo>
                  <a:lnTo>
                    <a:pt x="362" y="237"/>
                  </a:lnTo>
                  <a:lnTo>
                    <a:pt x="362" y="234"/>
                  </a:lnTo>
                  <a:lnTo>
                    <a:pt x="362" y="232"/>
                  </a:lnTo>
                  <a:lnTo>
                    <a:pt x="361" y="229"/>
                  </a:lnTo>
                  <a:lnTo>
                    <a:pt x="359" y="227"/>
                  </a:lnTo>
                  <a:lnTo>
                    <a:pt x="357" y="224"/>
                  </a:lnTo>
                  <a:lnTo>
                    <a:pt x="354" y="2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31" name="TextBox 130"/>
          <p:cNvSpPr txBox="1"/>
          <p:nvPr/>
        </p:nvSpPr>
        <p:spPr bwMode="auto">
          <a:xfrm>
            <a:off x="1225679" y="5395442"/>
            <a:ext cx="9511626" cy="2010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endParaRPr lang="en-US" sz="1600"/>
          </a:p>
        </p:txBody>
      </p:sp>
      <p:sp>
        <p:nvSpPr>
          <p:cNvPr id="79" name="TextBox 78"/>
          <p:cNvSpPr txBox="1"/>
          <p:nvPr/>
        </p:nvSpPr>
        <p:spPr bwMode="auto">
          <a:xfrm>
            <a:off x="5616804" y="3165845"/>
            <a:ext cx="1874846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ea typeface="Tahoma"/>
                <a:cs typeface="Tahoma"/>
              </a:rPr>
              <a:t>Направление приказа, запрос информации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/>
              <a:ea typeface="Tahoma"/>
              <a:cs typeface="Tahoma"/>
            </a:endParaRPr>
          </a:p>
        </p:txBody>
      </p:sp>
      <p:grpSp>
        <p:nvGrpSpPr>
          <p:cNvPr id="86" name="Group 119"/>
          <p:cNvGrpSpPr/>
          <p:nvPr/>
        </p:nvGrpSpPr>
        <p:grpSpPr bwMode="auto">
          <a:xfrm>
            <a:off x="4380438" y="5493361"/>
            <a:ext cx="283532" cy="233298"/>
            <a:chOff x="4892675" y="3068638"/>
            <a:chExt cx="287338" cy="285750"/>
          </a:xfrm>
          <a:solidFill>
            <a:schemeClr val="bg1"/>
          </a:solidFill>
        </p:grpSpPr>
        <p:sp>
          <p:nvSpPr>
            <p:cNvPr id="87" name="Freeform 626"/>
            <p:cNvSpPr/>
            <p:nvPr/>
          </p:nvSpPr>
          <p:spPr bwMode="auto">
            <a:xfrm>
              <a:off x="4892675" y="3068638"/>
              <a:ext cx="133350" cy="133350"/>
            </a:xfrm>
            <a:custGeom>
              <a:avLst/>
              <a:gdLst>
                <a:gd name="T0" fmla="*/ 406 w 421"/>
                <a:gd name="T1" fmla="*/ 0 h 421"/>
                <a:gd name="T2" fmla="*/ 15 w 421"/>
                <a:gd name="T3" fmla="*/ 0 h 421"/>
                <a:gd name="T4" fmla="*/ 12 w 421"/>
                <a:gd name="T5" fmla="*/ 0 h 421"/>
                <a:gd name="T6" fmla="*/ 8 w 421"/>
                <a:gd name="T7" fmla="*/ 1 h 421"/>
                <a:gd name="T8" fmla="*/ 6 w 421"/>
                <a:gd name="T9" fmla="*/ 3 h 421"/>
                <a:gd name="T10" fmla="*/ 4 w 421"/>
                <a:gd name="T11" fmla="*/ 4 h 421"/>
                <a:gd name="T12" fmla="*/ 2 w 421"/>
                <a:gd name="T13" fmla="*/ 6 h 421"/>
                <a:gd name="T14" fmla="*/ 1 w 421"/>
                <a:gd name="T15" fmla="*/ 10 h 421"/>
                <a:gd name="T16" fmla="*/ 0 w 421"/>
                <a:gd name="T17" fmla="*/ 12 h 421"/>
                <a:gd name="T18" fmla="*/ 0 w 421"/>
                <a:gd name="T19" fmla="*/ 15 h 421"/>
                <a:gd name="T20" fmla="*/ 0 w 421"/>
                <a:gd name="T21" fmla="*/ 406 h 421"/>
                <a:gd name="T22" fmla="*/ 0 w 421"/>
                <a:gd name="T23" fmla="*/ 410 h 421"/>
                <a:gd name="T24" fmla="*/ 1 w 421"/>
                <a:gd name="T25" fmla="*/ 413 h 421"/>
                <a:gd name="T26" fmla="*/ 2 w 421"/>
                <a:gd name="T27" fmla="*/ 415 h 421"/>
                <a:gd name="T28" fmla="*/ 4 w 421"/>
                <a:gd name="T29" fmla="*/ 417 h 421"/>
                <a:gd name="T30" fmla="*/ 6 w 421"/>
                <a:gd name="T31" fmla="*/ 419 h 421"/>
                <a:gd name="T32" fmla="*/ 8 w 421"/>
                <a:gd name="T33" fmla="*/ 420 h 421"/>
                <a:gd name="T34" fmla="*/ 12 w 421"/>
                <a:gd name="T35" fmla="*/ 421 h 421"/>
                <a:gd name="T36" fmla="*/ 15 w 421"/>
                <a:gd name="T37" fmla="*/ 421 h 421"/>
                <a:gd name="T38" fmla="*/ 406 w 421"/>
                <a:gd name="T39" fmla="*/ 421 h 421"/>
                <a:gd name="T40" fmla="*/ 408 w 421"/>
                <a:gd name="T41" fmla="*/ 421 h 421"/>
                <a:gd name="T42" fmla="*/ 412 w 421"/>
                <a:gd name="T43" fmla="*/ 420 h 421"/>
                <a:gd name="T44" fmla="*/ 414 w 421"/>
                <a:gd name="T45" fmla="*/ 419 h 421"/>
                <a:gd name="T46" fmla="*/ 417 w 421"/>
                <a:gd name="T47" fmla="*/ 417 h 421"/>
                <a:gd name="T48" fmla="*/ 418 w 421"/>
                <a:gd name="T49" fmla="*/ 415 h 421"/>
                <a:gd name="T50" fmla="*/ 420 w 421"/>
                <a:gd name="T51" fmla="*/ 413 h 421"/>
                <a:gd name="T52" fmla="*/ 420 w 421"/>
                <a:gd name="T53" fmla="*/ 410 h 421"/>
                <a:gd name="T54" fmla="*/ 421 w 421"/>
                <a:gd name="T55" fmla="*/ 406 h 421"/>
                <a:gd name="T56" fmla="*/ 421 w 421"/>
                <a:gd name="T57" fmla="*/ 15 h 421"/>
                <a:gd name="T58" fmla="*/ 420 w 421"/>
                <a:gd name="T59" fmla="*/ 12 h 421"/>
                <a:gd name="T60" fmla="*/ 420 w 421"/>
                <a:gd name="T61" fmla="*/ 10 h 421"/>
                <a:gd name="T62" fmla="*/ 418 w 421"/>
                <a:gd name="T63" fmla="*/ 6 h 421"/>
                <a:gd name="T64" fmla="*/ 417 w 421"/>
                <a:gd name="T65" fmla="*/ 4 h 421"/>
                <a:gd name="T66" fmla="*/ 414 w 421"/>
                <a:gd name="T67" fmla="*/ 3 h 421"/>
                <a:gd name="T68" fmla="*/ 412 w 421"/>
                <a:gd name="T69" fmla="*/ 1 h 421"/>
                <a:gd name="T70" fmla="*/ 408 w 421"/>
                <a:gd name="T71" fmla="*/ 0 h 421"/>
                <a:gd name="T72" fmla="*/ 406 w 421"/>
                <a:gd name="T73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1" h="421" extrusionOk="0">
                  <a:moveTo>
                    <a:pt x="406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8" y="1"/>
                  </a:lnTo>
                  <a:lnTo>
                    <a:pt x="6" y="3"/>
                  </a:lnTo>
                  <a:lnTo>
                    <a:pt x="4" y="4"/>
                  </a:lnTo>
                  <a:lnTo>
                    <a:pt x="2" y="6"/>
                  </a:lnTo>
                  <a:lnTo>
                    <a:pt x="1" y="10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406"/>
                  </a:lnTo>
                  <a:lnTo>
                    <a:pt x="0" y="410"/>
                  </a:lnTo>
                  <a:lnTo>
                    <a:pt x="1" y="413"/>
                  </a:lnTo>
                  <a:lnTo>
                    <a:pt x="2" y="415"/>
                  </a:lnTo>
                  <a:lnTo>
                    <a:pt x="4" y="417"/>
                  </a:lnTo>
                  <a:lnTo>
                    <a:pt x="6" y="419"/>
                  </a:lnTo>
                  <a:lnTo>
                    <a:pt x="8" y="420"/>
                  </a:lnTo>
                  <a:lnTo>
                    <a:pt x="12" y="421"/>
                  </a:lnTo>
                  <a:lnTo>
                    <a:pt x="15" y="421"/>
                  </a:lnTo>
                  <a:lnTo>
                    <a:pt x="406" y="421"/>
                  </a:lnTo>
                  <a:lnTo>
                    <a:pt x="408" y="421"/>
                  </a:lnTo>
                  <a:lnTo>
                    <a:pt x="412" y="420"/>
                  </a:lnTo>
                  <a:lnTo>
                    <a:pt x="414" y="419"/>
                  </a:lnTo>
                  <a:lnTo>
                    <a:pt x="417" y="417"/>
                  </a:lnTo>
                  <a:lnTo>
                    <a:pt x="418" y="415"/>
                  </a:lnTo>
                  <a:lnTo>
                    <a:pt x="420" y="413"/>
                  </a:lnTo>
                  <a:lnTo>
                    <a:pt x="420" y="410"/>
                  </a:lnTo>
                  <a:lnTo>
                    <a:pt x="421" y="406"/>
                  </a:lnTo>
                  <a:lnTo>
                    <a:pt x="421" y="15"/>
                  </a:lnTo>
                  <a:lnTo>
                    <a:pt x="420" y="12"/>
                  </a:lnTo>
                  <a:lnTo>
                    <a:pt x="420" y="10"/>
                  </a:lnTo>
                  <a:lnTo>
                    <a:pt x="418" y="6"/>
                  </a:lnTo>
                  <a:lnTo>
                    <a:pt x="417" y="4"/>
                  </a:lnTo>
                  <a:lnTo>
                    <a:pt x="414" y="3"/>
                  </a:lnTo>
                  <a:lnTo>
                    <a:pt x="412" y="1"/>
                  </a:lnTo>
                  <a:lnTo>
                    <a:pt x="408" y="0"/>
                  </a:lnTo>
                  <a:lnTo>
                    <a:pt x="40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8" name="Freeform 627"/>
            <p:cNvSpPr/>
            <p:nvPr/>
          </p:nvSpPr>
          <p:spPr bwMode="auto">
            <a:xfrm>
              <a:off x="5045075" y="3068638"/>
              <a:ext cx="134938" cy="133350"/>
            </a:xfrm>
            <a:custGeom>
              <a:avLst/>
              <a:gdLst>
                <a:gd name="T0" fmla="*/ 407 w 422"/>
                <a:gd name="T1" fmla="*/ 0 h 421"/>
                <a:gd name="T2" fmla="*/ 15 w 422"/>
                <a:gd name="T3" fmla="*/ 0 h 421"/>
                <a:gd name="T4" fmla="*/ 12 w 422"/>
                <a:gd name="T5" fmla="*/ 0 h 421"/>
                <a:gd name="T6" fmla="*/ 9 w 422"/>
                <a:gd name="T7" fmla="*/ 1 h 421"/>
                <a:gd name="T8" fmla="*/ 7 w 422"/>
                <a:gd name="T9" fmla="*/ 3 h 421"/>
                <a:gd name="T10" fmla="*/ 5 w 422"/>
                <a:gd name="T11" fmla="*/ 4 h 421"/>
                <a:gd name="T12" fmla="*/ 3 w 422"/>
                <a:gd name="T13" fmla="*/ 6 h 421"/>
                <a:gd name="T14" fmla="*/ 1 w 422"/>
                <a:gd name="T15" fmla="*/ 10 h 421"/>
                <a:gd name="T16" fmla="*/ 0 w 422"/>
                <a:gd name="T17" fmla="*/ 12 h 421"/>
                <a:gd name="T18" fmla="*/ 0 w 422"/>
                <a:gd name="T19" fmla="*/ 15 h 421"/>
                <a:gd name="T20" fmla="*/ 0 w 422"/>
                <a:gd name="T21" fmla="*/ 406 h 421"/>
                <a:gd name="T22" fmla="*/ 0 w 422"/>
                <a:gd name="T23" fmla="*/ 410 h 421"/>
                <a:gd name="T24" fmla="*/ 1 w 422"/>
                <a:gd name="T25" fmla="*/ 413 h 421"/>
                <a:gd name="T26" fmla="*/ 3 w 422"/>
                <a:gd name="T27" fmla="*/ 415 h 421"/>
                <a:gd name="T28" fmla="*/ 5 w 422"/>
                <a:gd name="T29" fmla="*/ 417 h 421"/>
                <a:gd name="T30" fmla="*/ 7 w 422"/>
                <a:gd name="T31" fmla="*/ 419 h 421"/>
                <a:gd name="T32" fmla="*/ 9 w 422"/>
                <a:gd name="T33" fmla="*/ 420 h 421"/>
                <a:gd name="T34" fmla="*/ 12 w 422"/>
                <a:gd name="T35" fmla="*/ 421 h 421"/>
                <a:gd name="T36" fmla="*/ 15 w 422"/>
                <a:gd name="T37" fmla="*/ 421 h 421"/>
                <a:gd name="T38" fmla="*/ 407 w 422"/>
                <a:gd name="T39" fmla="*/ 421 h 421"/>
                <a:gd name="T40" fmla="*/ 410 w 422"/>
                <a:gd name="T41" fmla="*/ 421 h 421"/>
                <a:gd name="T42" fmla="*/ 412 w 422"/>
                <a:gd name="T43" fmla="*/ 420 h 421"/>
                <a:gd name="T44" fmla="*/ 415 w 422"/>
                <a:gd name="T45" fmla="*/ 419 h 421"/>
                <a:gd name="T46" fmla="*/ 418 w 422"/>
                <a:gd name="T47" fmla="*/ 417 h 421"/>
                <a:gd name="T48" fmla="*/ 419 w 422"/>
                <a:gd name="T49" fmla="*/ 415 h 421"/>
                <a:gd name="T50" fmla="*/ 421 w 422"/>
                <a:gd name="T51" fmla="*/ 413 h 421"/>
                <a:gd name="T52" fmla="*/ 421 w 422"/>
                <a:gd name="T53" fmla="*/ 410 h 421"/>
                <a:gd name="T54" fmla="*/ 422 w 422"/>
                <a:gd name="T55" fmla="*/ 406 h 421"/>
                <a:gd name="T56" fmla="*/ 422 w 422"/>
                <a:gd name="T57" fmla="*/ 15 h 421"/>
                <a:gd name="T58" fmla="*/ 422 w 422"/>
                <a:gd name="T59" fmla="*/ 12 h 421"/>
                <a:gd name="T60" fmla="*/ 421 w 422"/>
                <a:gd name="T61" fmla="*/ 10 h 421"/>
                <a:gd name="T62" fmla="*/ 419 w 422"/>
                <a:gd name="T63" fmla="*/ 6 h 421"/>
                <a:gd name="T64" fmla="*/ 418 w 422"/>
                <a:gd name="T65" fmla="*/ 4 h 421"/>
                <a:gd name="T66" fmla="*/ 415 w 422"/>
                <a:gd name="T67" fmla="*/ 3 h 421"/>
                <a:gd name="T68" fmla="*/ 412 w 422"/>
                <a:gd name="T69" fmla="*/ 1 h 421"/>
                <a:gd name="T70" fmla="*/ 410 w 422"/>
                <a:gd name="T71" fmla="*/ 0 h 421"/>
                <a:gd name="T72" fmla="*/ 407 w 422"/>
                <a:gd name="T73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2" h="421" extrusionOk="0">
                  <a:moveTo>
                    <a:pt x="407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7" y="3"/>
                  </a:lnTo>
                  <a:lnTo>
                    <a:pt x="5" y="4"/>
                  </a:lnTo>
                  <a:lnTo>
                    <a:pt x="3" y="6"/>
                  </a:lnTo>
                  <a:lnTo>
                    <a:pt x="1" y="10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406"/>
                  </a:lnTo>
                  <a:lnTo>
                    <a:pt x="0" y="410"/>
                  </a:lnTo>
                  <a:lnTo>
                    <a:pt x="1" y="413"/>
                  </a:lnTo>
                  <a:lnTo>
                    <a:pt x="3" y="415"/>
                  </a:lnTo>
                  <a:lnTo>
                    <a:pt x="5" y="417"/>
                  </a:lnTo>
                  <a:lnTo>
                    <a:pt x="7" y="419"/>
                  </a:lnTo>
                  <a:lnTo>
                    <a:pt x="9" y="420"/>
                  </a:lnTo>
                  <a:lnTo>
                    <a:pt x="12" y="421"/>
                  </a:lnTo>
                  <a:lnTo>
                    <a:pt x="15" y="421"/>
                  </a:lnTo>
                  <a:lnTo>
                    <a:pt x="407" y="421"/>
                  </a:lnTo>
                  <a:lnTo>
                    <a:pt x="410" y="421"/>
                  </a:lnTo>
                  <a:lnTo>
                    <a:pt x="412" y="420"/>
                  </a:lnTo>
                  <a:lnTo>
                    <a:pt x="415" y="419"/>
                  </a:lnTo>
                  <a:lnTo>
                    <a:pt x="418" y="417"/>
                  </a:lnTo>
                  <a:lnTo>
                    <a:pt x="419" y="415"/>
                  </a:lnTo>
                  <a:lnTo>
                    <a:pt x="421" y="413"/>
                  </a:lnTo>
                  <a:lnTo>
                    <a:pt x="421" y="410"/>
                  </a:lnTo>
                  <a:lnTo>
                    <a:pt x="422" y="406"/>
                  </a:lnTo>
                  <a:lnTo>
                    <a:pt x="422" y="15"/>
                  </a:lnTo>
                  <a:lnTo>
                    <a:pt x="422" y="12"/>
                  </a:lnTo>
                  <a:lnTo>
                    <a:pt x="421" y="10"/>
                  </a:lnTo>
                  <a:lnTo>
                    <a:pt x="419" y="6"/>
                  </a:lnTo>
                  <a:lnTo>
                    <a:pt x="418" y="4"/>
                  </a:lnTo>
                  <a:lnTo>
                    <a:pt x="415" y="3"/>
                  </a:lnTo>
                  <a:lnTo>
                    <a:pt x="412" y="1"/>
                  </a:lnTo>
                  <a:lnTo>
                    <a:pt x="410" y="0"/>
                  </a:lnTo>
                  <a:lnTo>
                    <a:pt x="40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9" name="Freeform 628"/>
            <p:cNvSpPr/>
            <p:nvPr/>
          </p:nvSpPr>
          <p:spPr bwMode="auto">
            <a:xfrm>
              <a:off x="4892675" y="3221038"/>
              <a:ext cx="133350" cy="133350"/>
            </a:xfrm>
            <a:custGeom>
              <a:avLst/>
              <a:gdLst>
                <a:gd name="T0" fmla="*/ 406 w 421"/>
                <a:gd name="T1" fmla="*/ 0 h 421"/>
                <a:gd name="T2" fmla="*/ 15 w 421"/>
                <a:gd name="T3" fmla="*/ 0 h 421"/>
                <a:gd name="T4" fmla="*/ 12 w 421"/>
                <a:gd name="T5" fmla="*/ 1 h 421"/>
                <a:gd name="T6" fmla="*/ 8 w 421"/>
                <a:gd name="T7" fmla="*/ 1 h 421"/>
                <a:gd name="T8" fmla="*/ 6 w 421"/>
                <a:gd name="T9" fmla="*/ 3 h 421"/>
                <a:gd name="T10" fmla="*/ 4 w 421"/>
                <a:gd name="T11" fmla="*/ 4 h 421"/>
                <a:gd name="T12" fmla="*/ 2 w 421"/>
                <a:gd name="T13" fmla="*/ 7 h 421"/>
                <a:gd name="T14" fmla="*/ 1 w 421"/>
                <a:gd name="T15" fmla="*/ 9 h 421"/>
                <a:gd name="T16" fmla="*/ 0 w 421"/>
                <a:gd name="T17" fmla="*/ 12 h 421"/>
                <a:gd name="T18" fmla="*/ 0 w 421"/>
                <a:gd name="T19" fmla="*/ 15 h 421"/>
                <a:gd name="T20" fmla="*/ 0 w 421"/>
                <a:gd name="T21" fmla="*/ 406 h 421"/>
                <a:gd name="T22" fmla="*/ 0 w 421"/>
                <a:gd name="T23" fmla="*/ 409 h 421"/>
                <a:gd name="T24" fmla="*/ 1 w 421"/>
                <a:gd name="T25" fmla="*/ 412 h 421"/>
                <a:gd name="T26" fmla="*/ 2 w 421"/>
                <a:gd name="T27" fmla="*/ 415 h 421"/>
                <a:gd name="T28" fmla="*/ 4 w 421"/>
                <a:gd name="T29" fmla="*/ 417 h 421"/>
                <a:gd name="T30" fmla="*/ 6 w 421"/>
                <a:gd name="T31" fmla="*/ 419 h 421"/>
                <a:gd name="T32" fmla="*/ 8 w 421"/>
                <a:gd name="T33" fmla="*/ 420 h 421"/>
                <a:gd name="T34" fmla="*/ 12 w 421"/>
                <a:gd name="T35" fmla="*/ 421 h 421"/>
                <a:gd name="T36" fmla="*/ 15 w 421"/>
                <a:gd name="T37" fmla="*/ 421 h 421"/>
                <a:gd name="T38" fmla="*/ 406 w 421"/>
                <a:gd name="T39" fmla="*/ 421 h 421"/>
                <a:gd name="T40" fmla="*/ 408 w 421"/>
                <a:gd name="T41" fmla="*/ 421 h 421"/>
                <a:gd name="T42" fmla="*/ 412 w 421"/>
                <a:gd name="T43" fmla="*/ 420 h 421"/>
                <a:gd name="T44" fmla="*/ 414 w 421"/>
                <a:gd name="T45" fmla="*/ 419 h 421"/>
                <a:gd name="T46" fmla="*/ 417 w 421"/>
                <a:gd name="T47" fmla="*/ 417 h 421"/>
                <a:gd name="T48" fmla="*/ 418 w 421"/>
                <a:gd name="T49" fmla="*/ 415 h 421"/>
                <a:gd name="T50" fmla="*/ 420 w 421"/>
                <a:gd name="T51" fmla="*/ 412 h 421"/>
                <a:gd name="T52" fmla="*/ 420 w 421"/>
                <a:gd name="T53" fmla="*/ 409 h 421"/>
                <a:gd name="T54" fmla="*/ 421 w 421"/>
                <a:gd name="T55" fmla="*/ 406 h 421"/>
                <a:gd name="T56" fmla="*/ 421 w 421"/>
                <a:gd name="T57" fmla="*/ 15 h 421"/>
                <a:gd name="T58" fmla="*/ 420 w 421"/>
                <a:gd name="T59" fmla="*/ 12 h 421"/>
                <a:gd name="T60" fmla="*/ 420 w 421"/>
                <a:gd name="T61" fmla="*/ 9 h 421"/>
                <a:gd name="T62" fmla="*/ 418 w 421"/>
                <a:gd name="T63" fmla="*/ 6 h 421"/>
                <a:gd name="T64" fmla="*/ 417 w 421"/>
                <a:gd name="T65" fmla="*/ 4 h 421"/>
                <a:gd name="T66" fmla="*/ 414 w 421"/>
                <a:gd name="T67" fmla="*/ 3 h 421"/>
                <a:gd name="T68" fmla="*/ 412 w 421"/>
                <a:gd name="T69" fmla="*/ 1 h 421"/>
                <a:gd name="T70" fmla="*/ 408 w 421"/>
                <a:gd name="T71" fmla="*/ 1 h 421"/>
                <a:gd name="T72" fmla="*/ 406 w 421"/>
                <a:gd name="T73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1" h="421" extrusionOk="0">
                  <a:moveTo>
                    <a:pt x="406" y="0"/>
                  </a:moveTo>
                  <a:lnTo>
                    <a:pt x="15" y="0"/>
                  </a:lnTo>
                  <a:lnTo>
                    <a:pt x="12" y="1"/>
                  </a:lnTo>
                  <a:lnTo>
                    <a:pt x="8" y="1"/>
                  </a:lnTo>
                  <a:lnTo>
                    <a:pt x="6" y="3"/>
                  </a:lnTo>
                  <a:lnTo>
                    <a:pt x="4" y="4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406"/>
                  </a:lnTo>
                  <a:lnTo>
                    <a:pt x="0" y="409"/>
                  </a:lnTo>
                  <a:lnTo>
                    <a:pt x="1" y="412"/>
                  </a:lnTo>
                  <a:lnTo>
                    <a:pt x="2" y="415"/>
                  </a:lnTo>
                  <a:lnTo>
                    <a:pt x="4" y="417"/>
                  </a:lnTo>
                  <a:lnTo>
                    <a:pt x="6" y="419"/>
                  </a:lnTo>
                  <a:lnTo>
                    <a:pt x="8" y="420"/>
                  </a:lnTo>
                  <a:lnTo>
                    <a:pt x="12" y="421"/>
                  </a:lnTo>
                  <a:lnTo>
                    <a:pt x="15" y="421"/>
                  </a:lnTo>
                  <a:lnTo>
                    <a:pt x="406" y="421"/>
                  </a:lnTo>
                  <a:lnTo>
                    <a:pt x="408" y="421"/>
                  </a:lnTo>
                  <a:lnTo>
                    <a:pt x="412" y="420"/>
                  </a:lnTo>
                  <a:lnTo>
                    <a:pt x="414" y="419"/>
                  </a:lnTo>
                  <a:lnTo>
                    <a:pt x="417" y="417"/>
                  </a:lnTo>
                  <a:lnTo>
                    <a:pt x="418" y="415"/>
                  </a:lnTo>
                  <a:lnTo>
                    <a:pt x="420" y="412"/>
                  </a:lnTo>
                  <a:lnTo>
                    <a:pt x="420" y="409"/>
                  </a:lnTo>
                  <a:lnTo>
                    <a:pt x="421" y="406"/>
                  </a:lnTo>
                  <a:lnTo>
                    <a:pt x="421" y="15"/>
                  </a:lnTo>
                  <a:lnTo>
                    <a:pt x="420" y="12"/>
                  </a:lnTo>
                  <a:lnTo>
                    <a:pt x="420" y="9"/>
                  </a:lnTo>
                  <a:lnTo>
                    <a:pt x="418" y="6"/>
                  </a:lnTo>
                  <a:lnTo>
                    <a:pt x="417" y="4"/>
                  </a:lnTo>
                  <a:lnTo>
                    <a:pt x="414" y="3"/>
                  </a:lnTo>
                  <a:lnTo>
                    <a:pt x="412" y="1"/>
                  </a:lnTo>
                  <a:lnTo>
                    <a:pt x="408" y="1"/>
                  </a:lnTo>
                  <a:lnTo>
                    <a:pt x="40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0" name="Freeform 629"/>
            <p:cNvSpPr/>
            <p:nvPr/>
          </p:nvSpPr>
          <p:spPr bwMode="auto">
            <a:xfrm>
              <a:off x="5045075" y="3221038"/>
              <a:ext cx="134938" cy="133350"/>
            </a:xfrm>
            <a:custGeom>
              <a:avLst/>
              <a:gdLst>
                <a:gd name="T0" fmla="*/ 407 w 422"/>
                <a:gd name="T1" fmla="*/ 0 h 421"/>
                <a:gd name="T2" fmla="*/ 15 w 422"/>
                <a:gd name="T3" fmla="*/ 0 h 421"/>
                <a:gd name="T4" fmla="*/ 12 w 422"/>
                <a:gd name="T5" fmla="*/ 1 h 421"/>
                <a:gd name="T6" fmla="*/ 9 w 422"/>
                <a:gd name="T7" fmla="*/ 1 h 421"/>
                <a:gd name="T8" fmla="*/ 7 w 422"/>
                <a:gd name="T9" fmla="*/ 3 h 421"/>
                <a:gd name="T10" fmla="*/ 5 w 422"/>
                <a:gd name="T11" fmla="*/ 4 h 421"/>
                <a:gd name="T12" fmla="*/ 3 w 422"/>
                <a:gd name="T13" fmla="*/ 7 h 421"/>
                <a:gd name="T14" fmla="*/ 1 w 422"/>
                <a:gd name="T15" fmla="*/ 9 h 421"/>
                <a:gd name="T16" fmla="*/ 0 w 422"/>
                <a:gd name="T17" fmla="*/ 12 h 421"/>
                <a:gd name="T18" fmla="*/ 0 w 422"/>
                <a:gd name="T19" fmla="*/ 15 h 421"/>
                <a:gd name="T20" fmla="*/ 0 w 422"/>
                <a:gd name="T21" fmla="*/ 406 h 421"/>
                <a:gd name="T22" fmla="*/ 0 w 422"/>
                <a:gd name="T23" fmla="*/ 409 h 421"/>
                <a:gd name="T24" fmla="*/ 1 w 422"/>
                <a:gd name="T25" fmla="*/ 412 h 421"/>
                <a:gd name="T26" fmla="*/ 3 w 422"/>
                <a:gd name="T27" fmla="*/ 415 h 421"/>
                <a:gd name="T28" fmla="*/ 5 w 422"/>
                <a:gd name="T29" fmla="*/ 417 h 421"/>
                <a:gd name="T30" fmla="*/ 7 w 422"/>
                <a:gd name="T31" fmla="*/ 419 h 421"/>
                <a:gd name="T32" fmla="*/ 9 w 422"/>
                <a:gd name="T33" fmla="*/ 420 h 421"/>
                <a:gd name="T34" fmla="*/ 12 w 422"/>
                <a:gd name="T35" fmla="*/ 421 h 421"/>
                <a:gd name="T36" fmla="*/ 15 w 422"/>
                <a:gd name="T37" fmla="*/ 421 h 421"/>
                <a:gd name="T38" fmla="*/ 407 w 422"/>
                <a:gd name="T39" fmla="*/ 421 h 421"/>
                <a:gd name="T40" fmla="*/ 410 w 422"/>
                <a:gd name="T41" fmla="*/ 421 h 421"/>
                <a:gd name="T42" fmla="*/ 412 w 422"/>
                <a:gd name="T43" fmla="*/ 420 h 421"/>
                <a:gd name="T44" fmla="*/ 415 w 422"/>
                <a:gd name="T45" fmla="*/ 419 h 421"/>
                <a:gd name="T46" fmla="*/ 418 w 422"/>
                <a:gd name="T47" fmla="*/ 417 h 421"/>
                <a:gd name="T48" fmla="*/ 419 w 422"/>
                <a:gd name="T49" fmla="*/ 415 h 421"/>
                <a:gd name="T50" fmla="*/ 421 w 422"/>
                <a:gd name="T51" fmla="*/ 412 h 421"/>
                <a:gd name="T52" fmla="*/ 421 w 422"/>
                <a:gd name="T53" fmla="*/ 409 h 421"/>
                <a:gd name="T54" fmla="*/ 422 w 422"/>
                <a:gd name="T55" fmla="*/ 406 h 421"/>
                <a:gd name="T56" fmla="*/ 422 w 422"/>
                <a:gd name="T57" fmla="*/ 15 h 421"/>
                <a:gd name="T58" fmla="*/ 422 w 422"/>
                <a:gd name="T59" fmla="*/ 12 h 421"/>
                <a:gd name="T60" fmla="*/ 421 w 422"/>
                <a:gd name="T61" fmla="*/ 9 h 421"/>
                <a:gd name="T62" fmla="*/ 419 w 422"/>
                <a:gd name="T63" fmla="*/ 6 h 421"/>
                <a:gd name="T64" fmla="*/ 418 w 422"/>
                <a:gd name="T65" fmla="*/ 4 h 421"/>
                <a:gd name="T66" fmla="*/ 415 w 422"/>
                <a:gd name="T67" fmla="*/ 3 h 421"/>
                <a:gd name="T68" fmla="*/ 412 w 422"/>
                <a:gd name="T69" fmla="*/ 1 h 421"/>
                <a:gd name="T70" fmla="*/ 410 w 422"/>
                <a:gd name="T71" fmla="*/ 1 h 421"/>
                <a:gd name="T72" fmla="*/ 407 w 422"/>
                <a:gd name="T73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2" h="421" extrusionOk="0">
                  <a:moveTo>
                    <a:pt x="407" y="0"/>
                  </a:moveTo>
                  <a:lnTo>
                    <a:pt x="15" y="0"/>
                  </a:lnTo>
                  <a:lnTo>
                    <a:pt x="12" y="1"/>
                  </a:lnTo>
                  <a:lnTo>
                    <a:pt x="9" y="1"/>
                  </a:lnTo>
                  <a:lnTo>
                    <a:pt x="7" y="3"/>
                  </a:lnTo>
                  <a:lnTo>
                    <a:pt x="5" y="4"/>
                  </a:lnTo>
                  <a:lnTo>
                    <a:pt x="3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406"/>
                  </a:lnTo>
                  <a:lnTo>
                    <a:pt x="0" y="409"/>
                  </a:lnTo>
                  <a:lnTo>
                    <a:pt x="1" y="412"/>
                  </a:lnTo>
                  <a:lnTo>
                    <a:pt x="3" y="415"/>
                  </a:lnTo>
                  <a:lnTo>
                    <a:pt x="5" y="417"/>
                  </a:lnTo>
                  <a:lnTo>
                    <a:pt x="7" y="419"/>
                  </a:lnTo>
                  <a:lnTo>
                    <a:pt x="9" y="420"/>
                  </a:lnTo>
                  <a:lnTo>
                    <a:pt x="12" y="421"/>
                  </a:lnTo>
                  <a:lnTo>
                    <a:pt x="15" y="421"/>
                  </a:lnTo>
                  <a:lnTo>
                    <a:pt x="407" y="421"/>
                  </a:lnTo>
                  <a:lnTo>
                    <a:pt x="410" y="421"/>
                  </a:lnTo>
                  <a:lnTo>
                    <a:pt x="412" y="420"/>
                  </a:lnTo>
                  <a:lnTo>
                    <a:pt x="415" y="419"/>
                  </a:lnTo>
                  <a:lnTo>
                    <a:pt x="418" y="417"/>
                  </a:lnTo>
                  <a:lnTo>
                    <a:pt x="419" y="415"/>
                  </a:lnTo>
                  <a:lnTo>
                    <a:pt x="421" y="412"/>
                  </a:lnTo>
                  <a:lnTo>
                    <a:pt x="421" y="409"/>
                  </a:lnTo>
                  <a:lnTo>
                    <a:pt x="422" y="406"/>
                  </a:lnTo>
                  <a:lnTo>
                    <a:pt x="422" y="15"/>
                  </a:lnTo>
                  <a:lnTo>
                    <a:pt x="422" y="12"/>
                  </a:lnTo>
                  <a:lnTo>
                    <a:pt x="421" y="9"/>
                  </a:lnTo>
                  <a:lnTo>
                    <a:pt x="419" y="6"/>
                  </a:lnTo>
                  <a:lnTo>
                    <a:pt x="418" y="4"/>
                  </a:lnTo>
                  <a:lnTo>
                    <a:pt x="415" y="3"/>
                  </a:lnTo>
                  <a:lnTo>
                    <a:pt x="412" y="1"/>
                  </a:lnTo>
                  <a:lnTo>
                    <a:pt x="410" y="1"/>
                  </a:lnTo>
                  <a:lnTo>
                    <a:pt x="40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70" name="TextBox 69"/>
          <p:cNvSpPr txBox="1"/>
          <p:nvPr/>
        </p:nvSpPr>
        <p:spPr bwMode="auto">
          <a:xfrm>
            <a:off x="3525442" y="6208081"/>
            <a:ext cx="4772452" cy="294221"/>
          </a:xfrm>
          <a:prstGeom prst="rect">
            <a:avLst/>
          </a:prstGeom>
          <a:noFill/>
          <a:ln w="15875">
            <a:solidFill>
              <a:srgbClr val="91C2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>
              <a:defRPr/>
            </a:pPr>
            <a:r>
              <a:rPr lang="ru-RU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ea typeface="Tahoma"/>
                <a:cs typeface="Tahoma"/>
              </a:rPr>
              <a:t>Срок </a:t>
            </a:r>
            <a:r>
              <a:rPr lang="ru-RU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ea typeface="Tahoma"/>
                <a:cs typeface="Tahoma"/>
              </a:rPr>
              <a:t>проведения проверки 60 дней</a:t>
            </a:r>
            <a:endParaRPr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0" name="Прямоугольник 99"/>
          <p:cNvSpPr/>
          <p:nvPr/>
        </p:nvSpPr>
        <p:spPr bwMode="auto">
          <a:xfrm>
            <a:off x="222234" y="219691"/>
            <a:ext cx="8180636" cy="1261884"/>
          </a:xfrm>
          <a:prstGeom prst="rect">
            <a:avLst/>
          </a:prstGeom>
          <a:ln w="19050">
            <a:solidFill>
              <a:srgbClr val="91C22A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Контроль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осуществляется в формах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</a:p>
          <a:p>
            <a:pPr algn="ctr"/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1) плановых и внеплановых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проверок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2) мониторинга, осуществляемого в дистанционном формате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595224" y="224287"/>
            <a:ext cx="10087546" cy="750975"/>
          </a:xfrm>
          <a:prstGeom prst="rect">
            <a:avLst/>
          </a:prstGeom>
          <a:ln w="19050">
            <a:noFill/>
          </a:ln>
        </p:spPr>
        <p:txBody>
          <a:bodyPr wrap="square">
            <a:spAutoFit/>
          </a:bodyPr>
          <a:lstStyle/>
          <a:p>
            <a:pPr algn="ctr" fontAlgn="t">
              <a:lnSpc>
                <a:spcPct val="107000"/>
              </a:lnSpc>
              <a:buClr>
                <a:srgbClr val="91C22A"/>
              </a:buClr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Основные ошибки при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определении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должностного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лица/подразделения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ответственного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профилактику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коррупции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учреждении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1218517" y="1261905"/>
            <a:ext cx="8840960" cy="5093702"/>
          </a:xfrm>
          <a:prstGeom prst="rect">
            <a:avLst/>
          </a:prstGeom>
          <a:ln w="19050">
            <a:solidFill>
              <a:srgbClr val="91C22A"/>
            </a:solidFill>
          </a:ln>
        </p:spPr>
        <p:txBody>
          <a:bodyPr wrap="square">
            <a:spAutoFit/>
          </a:bodyPr>
          <a:lstStyle/>
          <a:p>
            <a:pPr lvl="0" indent="361950">
              <a:buClr>
                <a:srgbClr val="91C22A"/>
              </a:buClr>
              <a:buFont typeface="Wingdings" panose="05000000000000000000" pitchFamily="2" charset="2"/>
              <a:buChar char="Ø"/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Лица/подразделения не определены</a:t>
            </a:r>
          </a:p>
          <a:p>
            <a:pPr lvl="0" indent="361950">
              <a:buClr>
                <a:srgbClr val="91C22A"/>
              </a:buClr>
              <a:buFont typeface="Wingdings" panose="05000000000000000000" pitchFamily="2" charset="2"/>
              <a:buChar char="Ø"/>
              <a:defRPr/>
            </a:pPr>
            <a:endParaRPr lang="en-US" sz="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indent="361950">
              <a:buClr>
                <a:srgbClr val="91C22A"/>
              </a:buClr>
              <a:buFont typeface="Wingdings" panose="05000000000000000000" pitchFamily="2" charset="2"/>
              <a:buChar char="Ø"/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Обязанности закреплены только за руководителем 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организации/его 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заместителем</a:t>
            </a:r>
          </a:p>
          <a:p>
            <a:pPr lvl="0" indent="361950">
              <a:buClr>
                <a:srgbClr val="91C22A"/>
              </a:buClr>
              <a:buFont typeface="Wingdings" panose="05000000000000000000" pitchFamily="2" charset="2"/>
              <a:buChar char="Ø"/>
              <a:defRPr/>
            </a:pPr>
            <a:endParaRPr lang="en-US" sz="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indent="361950">
              <a:buClr>
                <a:srgbClr val="91C22A"/>
              </a:buClr>
              <a:buFont typeface="Wingdings" panose="05000000000000000000" pitchFamily="2" charset="2"/>
              <a:buChar char="Ø"/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Обязанности закреплены только за юристом </a:t>
            </a:r>
            <a:r>
              <a:rPr lang="ru-RU" sz="1400" b="1" i="1" dirty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(на которого также возложены и другие обязанности)</a:t>
            </a:r>
          </a:p>
          <a:p>
            <a:pPr lvl="0" indent="361950">
              <a:buClr>
                <a:srgbClr val="91C22A"/>
              </a:buClr>
              <a:buFont typeface="Wingdings" panose="05000000000000000000" pitchFamily="2" charset="2"/>
              <a:buChar char="Ø"/>
              <a:defRPr/>
            </a:pPr>
            <a:endParaRPr lang="en-US" sz="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indent="361950">
              <a:buClr>
                <a:srgbClr val="91C22A"/>
              </a:buClr>
              <a:buFont typeface="Wingdings" panose="05000000000000000000" pitchFamily="2" charset="2"/>
              <a:buChar char="Ø"/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наличии нескольких ответственных лиц, нет четкости в распределении обязанностей</a:t>
            </a:r>
          </a:p>
          <a:p>
            <a:pPr lvl="0" indent="361950">
              <a:buClr>
                <a:srgbClr val="91C22A"/>
              </a:buClr>
              <a:buFont typeface="Wingdings" panose="05000000000000000000" pitchFamily="2" charset="2"/>
              <a:buChar char="Ø"/>
              <a:defRPr/>
            </a:pPr>
            <a:endParaRPr lang="ru-RU" sz="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indent="361950">
              <a:buClr>
                <a:srgbClr val="91C22A"/>
              </a:buClr>
              <a:buFont typeface="Wingdings" panose="05000000000000000000" pitchFamily="2" charset="2"/>
              <a:buChar char="Ø"/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Обязанности закреплены за сотрудником, не имеющим юридического образования </a:t>
            </a:r>
            <a:r>
              <a:rPr lang="ru-RU" sz="1400" b="1" i="1" dirty="0" smtClean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(к примеру, бухгалтер</a:t>
            </a:r>
            <a:r>
              <a:rPr lang="ru-RU" sz="1400" b="1" i="1" dirty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сотрудник кадровой службы)</a:t>
            </a:r>
          </a:p>
          <a:p>
            <a:pPr lvl="0" indent="361950">
              <a:buClr>
                <a:srgbClr val="91C22A"/>
              </a:buClr>
              <a:buFont typeface="Wingdings" panose="05000000000000000000" pitchFamily="2" charset="2"/>
              <a:buChar char="Ø"/>
              <a:defRPr/>
            </a:pPr>
            <a:endParaRPr lang="ru-RU" sz="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indent="361950">
              <a:buClr>
                <a:srgbClr val="91C22A"/>
              </a:buClr>
              <a:buFont typeface="Wingdings" panose="05000000000000000000" pitchFamily="2" charset="2"/>
              <a:buChar char="Ø"/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Ответственные сотрудники не проходят обучение по специальным программам, посвященным профилактике 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коррупции</a:t>
            </a:r>
          </a:p>
          <a:p>
            <a:pPr lvl="0" indent="361950">
              <a:buClr>
                <a:srgbClr val="91C22A"/>
              </a:buClr>
              <a:buFont typeface="Wingdings" panose="05000000000000000000" pitchFamily="2" charset="2"/>
              <a:buChar char="Ø"/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indent="361950">
              <a:buClr>
                <a:srgbClr val="91C22A"/>
              </a:buClr>
              <a:buFont typeface="Wingdings" panose="05000000000000000000" pitchFamily="2" charset="2"/>
              <a:buChar char="Ø"/>
              <a:defRPr/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должностной инструкции ответственного сотрудника не закреплены 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обязанности 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части профилактики 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коррупции в 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учреждении </a:t>
            </a:r>
            <a:r>
              <a:rPr lang="ru-RU" sz="1400" b="1" i="1" dirty="0" smtClean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 том числе, антикоррупционное просвещение, консультирование работников учреждения по вопросам профилактики коррупции, прием и рассмотрение уведомлений и обращений по </a:t>
            </a:r>
            <a:r>
              <a:rPr lang="ru-RU" sz="1400" b="1" i="1" dirty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вопросам профилактики </a:t>
            </a:r>
            <a:r>
              <a:rPr lang="ru-RU" sz="1400" b="1" i="1" dirty="0" smtClean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коррупции, ведение соответствующих журналов)</a:t>
            </a:r>
            <a:endParaRPr lang="ru-RU" sz="1400" b="1" i="1" dirty="0">
              <a:solidFill>
                <a:srgbClr val="91C2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9366022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2398145" y="276045"/>
            <a:ext cx="7099540" cy="750975"/>
          </a:xfrm>
          <a:prstGeom prst="rect">
            <a:avLst/>
          </a:prstGeom>
          <a:ln w="19050">
            <a:noFill/>
          </a:ln>
        </p:spPr>
        <p:txBody>
          <a:bodyPr wrap="square">
            <a:spAutoFit/>
          </a:bodyPr>
          <a:lstStyle/>
          <a:p>
            <a:pPr algn="ctr" fontAlgn="t">
              <a:lnSpc>
                <a:spcPct val="107000"/>
              </a:lnSpc>
              <a:buClr>
                <a:srgbClr val="91C22A"/>
              </a:buClr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Основные ошибки при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планировании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работы </a:t>
            </a:r>
          </a:p>
          <a:p>
            <a:pPr algn="ctr" fontAlgn="t">
              <a:lnSpc>
                <a:spcPct val="107000"/>
              </a:lnSpc>
              <a:buClr>
                <a:srgbClr val="91C22A"/>
              </a:buClr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 профилактике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коррупции </a:t>
            </a:r>
            <a:r>
              <a:rPr lang="ru-RU" sz="2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учреждении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001888" y="1675972"/>
            <a:ext cx="7892054" cy="4001095"/>
          </a:xfrm>
          <a:prstGeom prst="rect">
            <a:avLst/>
          </a:prstGeom>
          <a:ln w="19050">
            <a:solidFill>
              <a:srgbClr val="91C22A"/>
            </a:solidFill>
          </a:ln>
        </p:spPr>
        <p:txBody>
          <a:bodyPr wrap="square">
            <a:spAutoFit/>
          </a:bodyPr>
          <a:lstStyle/>
          <a:p>
            <a:pPr lvl="0" indent="361950">
              <a:buClr>
                <a:srgbClr val="91C22A"/>
              </a:buClr>
              <a:buFont typeface="Wingdings" panose="05000000000000000000" pitchFamily="2" charset="2"/>
              <a:buChar char="Ø"/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Планирование осуществляется лишь 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формально </a:t>
            </a:r>
            <a:r>
              <a:rPr lang="ru-RU" sz="1400" b="1" i="1" dirty="0" smtClean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(к примеру, ежегодно утверждается новый план, полностью дублирующий предыдущий)</a:t>
            </a:r>
            <a:endParaRPr lang="ru-RU" sz="1400" b="1" i="1" dirty="0">
              <a:solidFill>
                <a:srgbClr val="91C2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indent="361950">
              <a:buClr>
                <a:srgbClr val="91C22A"/>
              </a:buClr>
              <a:buFont typeface="Wingdings" panose="05000000000000000000" pitchFamily="2" charset="2"/>
              <a:buChar char="Ø"/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indent="361950">
              <a:buClr>
                <a:srgbClr val="91C22A"/>
              </a:buClr>
              <a:buFont typeface="Wingdings" panose="05000000000000000000" pitchFamily="2" charset="2"/>
              <a:buChar char="Ø"/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Мероприятия плана содержат противоречивые формулировки, из которых неясны цели и ожидаемые результаты</a:t>
            </a:r>
          </a:p>
          <a:p>
            <a:pPr lvl="0" indent="361950">
              <a:buClr>
                <a:srgbClr val="91C22A"/>
              </a:buClr>
              <a:buFont typeface="Wingdings" panose="05000000000000000000" pitchFamily="2" charset="2"/>
              <a:buChar char="Ø"/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indent="361950">
              <a:buClr>
                <a:srgbClr val="91C22A"/>
              </a:buClr>
              <a:buFont typeface="Wingdings" panose="05000000000000000000" pitchFamily="2" charset="2"/>
              <a:buChar char="Ø"/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Мероприятия не имеют периодов 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действия</a:t>
            </a:r>
          </a:p>
          <a:p>
            <a:pPr lvl="0" indent="361950">
              <a:buClr>
                <a:srgbClr val="91C22A"/>
              </a:buClr>
              <a:buFont typeface="Wingdings" panose="05000000000000000000" pitchFamily="2" charset="2"/>
              <a:buChar char="Ø"/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indent="361950">
              <a:buClr>
                <a:srgbClr val="91C22A"/>
              </a:buClr>
              <a:buFont typeface="Wingdings" panose="05000000000000000000" pitchFamily="2" charset="2"/>
              <a:buChar char="Ø"/>
              <a:defRPr/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определены лица/подразделения, ответственные 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каждого отдельного мероприятия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indent="361950">
              <a:buClr>
                <a:srgbClr val="91C22A"/>
              </a:buClr>
              <a:buFont typeface="Wingdings" panose="05000000000000000000" pitchFamily="2" charset="2"/>
              <a:buChar char="Ø"/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indent="361950">
              <a:buClr>
                <a:srgbClr val="91C22A"/>
              </a:buClr>
              <a:buFont typeface="Wingdings" panose="05000000000000000000" pitchFamily="2" charset="2"/>
              <a:buChar char="Ø"/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Исполнителем 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всех мероприятий 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плана определен только сотрудник, ответственный за профилактику коррупции в 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учреждении</a:t>
            </a:r>
          </a:p>
          <a:p>
            <a:pPr lvl="0" indent="361950">
              <a:buClr>
                <a:srgbClr val="91C22A"/>
              </a:buClr>
              <a:buFont typeface="Wingdings" panose="05000000000000000000" pitchFamily="2" charset="2"/>
              <a:buChar char="Ø"/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indent="361950">
              <a:buClr>
                <a:srgbClr val="91C22A"/>
              </a:buClr>
              <a:buFont typeface="Wingdings" panose="05000000000000000000" pitchFamily="2" charset="2"/>
              <a:buChar char="Ø"/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Отсутствие отчета о выполнении мероприятий, предусмотренных планом</a:t>
            </a:r>
          </a:p>
        </p:txBody>
      </p:sp>
    </p:spTree>
    <p:extLst>
      <p:ext uri="{BB962C8B-B14F-4D97-AF65-F5344CB8AC3E}">
        <p14:creationId xmlns:p14="http://schemas.microsoft.com/office/powerpoint/2010/main" val="126488520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1199072" y="129395"/>
            <a:ext cx="9497685" cy="421654"/>
          </a:xfrm>
          <a:prstGeom prst="rect">
            <a:avLst/>
          </a:prstGeom>
          <a:ln w="19050">
            <a:noFill/>
          </a:ln>
        </p:spPr>
        <p:txBody>
          <a:bodyPr wrap="square">
            <a:spAutoFit/>
          </a:bodyPr>
          <a:lstStyle/>
          <a:p>
            <a:pPr algn="ctr" fontAlgn="t">
              <a:lnSpc>
                <a:spcPct val="107000"/>
              </a:lnSpc>
              <a:buClr>
                <a:srgbClr val="91C22A"/>
              </a:buClr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Основные ошибки при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оценке коррупционных рисков </a:t>
            </a:r>
            <a:r>
              <a:rPr lang="ru-RU" sz="2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учреждении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819510" y="658055"/>
            <a:ext cx="9014047" cy="5878532"/>
          </a:xfrm>
          <a:prstGeom prst="rect">
            <a:avLst/>
          </a:prstGeom>
          <a:ln w="19050">
            <a:solidFill>
              <a:srgbClr val="91C22A"/>
            </a:solidFill>
          </a:ln>
        </p:spPr>
        <p:txBody>
          <a:bodyPr wrap="square">
            <a:spAutoFit/>
          </a:bodyPr>
          <a:lstStyle/>
          <a:p>
            <a:pPr marL="285750" lvl="0" indent="-285750">
              <a:buClr>
                <a:srgbClr val="91C22A"/>
              </a:buClr>
              <a:buFont typeface="Wingdings" panose="05000000000000000000" pitchFamily="2" charset="2"/>
              <a:buChar char="Ø"/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антикоррупционной политике учреждения не закреплена обязательность оценки коррупционных рисков, принципы 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оценки</a:t>
            </a:r>
          </a:p>
          <a:p>
            <a:pPr marL="285750" lvl="0" indent="-285750">
              <a:buClr>
                <a:srgbClr val="91C22A"/>
              </a:buClr>
              <a:buFont typeface="Wingdings" panose="05000000000000000000" pitchFamily="2" charset="2"/>
              <a:buChar char="Ø"/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lvl="0" indent="-285750">
              <a:buClr>
                <a:srgbClr val="91C22A"/>
              </a:buClr>
              <a:buFont typeface="Wingdings" panose="05000000000000000000" pitchFamily="2" charset="2"/>
              <a:buChar char="Ø"/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проводится регулярная 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оценка, 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актуализируется 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карта 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коррупционных 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рисков </a:t>
            </a:r>
            <a:r>
              <a:rPr lang="ru-RU" sz="1400" b="1" i="1" dirty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(не реже 1 раза в год)</a:t>
            </a:r>
          </a:p>
          <a:p>
            <a:pPr marL="285750" lvl="0" indent="-285750">
              <a:buClr>
                <a:srgbClr val="91C22A"/>
              </a:buClr>
              <a:buFont typeface="Wingdings" panose="05000000000000000000" pitchFamily="2" charset="2"/>
              <a:buChar char="Ø"/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lvl="0" indent="-285750">
              <a:buClr>
                <a:srgbClr val="91C22A"/>
              </a:buClr>
              <a:buFont typeface="Wingdings" panose="05000000000000000000" pitchFamily="2" charset="2"/>
              <a:buChar char="Ø"/>
              <a:defRPr/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Карта 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коррупционных рисков 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утверждается 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формально, не используется в целях устранения и минимизации коррупционных 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рисков</a:t>
            </a:r>
          </a:p>
          <a:p>
            <a:pPr marL="285750" lvl="0" indent="-285750">
              <a:buClr>
                <a:srgbClr val="91C22A"/>
              </a:buClr>
              <a:buFont typeface="Wingdings" panose="05000000000000000000" pitchFamily="2" charset="2"/>
              <a:buChar char="Ø"/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lvl="0" indent="-285750">
              <a:buClr>
                <a:srgbClr val="91C22A"/>
              </a:buClr>
              <a:buFont typeface="Wingdings" panose="05000000000000000000" pitchFamily="2" charset="2"/>
              <a:buChar char="Ø"/>
              <a:defRPr/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карте 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коррупционных рисков 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конкретизированы меры 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минимизации 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таких рисков</a:t>
            </a:r>
          </a:p>
          <a:p>
            <a:pPr marL="285750" lvl="0" indent="-285750">
              <a:buClr>
                <a:srgbClr val="91C22A"/>
              </a:buClr>
              <a:buFont typeface="Wingdings" panose="05000000000000000000" pitchFamily="2" charset="2"/>
              <a:buChar char="Ø"/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lvl="0" indent="-285750">
              <a:buClr>
                <a:srgbClr val="91C22A"/>
              </a:buClr>
              <a:buFont typeface="Wingdings" panose="05000000000000000000" pitchFamily="2" charset="2"/>
              <a:buChar char="Ø"/>
              <a:defRPr/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актуализации карты коррупционных рисков должным образом не осуществляется оценка степени риска </a:t>
            </a:r>
            <a:r>
              <a:rPr lang="ru-RU" sz="1400" b="1" i="1" dirty="0" smtClean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(к примеру, при дополнении карты новыми </a:t>
            </a:r>
            <a:r>
              <a:rPr lang="ru-RU" sz="1400" b="1" i="1" dirty="0" err="1" smtClean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коррупционно</a:t>
            </a:r>
            <a:r>
              <a:rPr lang="ru-RU" sz="1400" b="1" i="1" dirty="0" smtClean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-опасными полномочиями  им всем присваивается одинаковая низкая степень риска; у руководителя и рядового сотрудника определена одинаковая степень риска)</a:t>
            </a:r>
          </a:p>
          <a:p>
            <a:pPr marL="285750" lvl="0" indent="-285750">
              <a:buClr>
                <a:srgbClr val="91C22A"/>
              </a:buClr>
              <a:buFont typeface="Wingdings" panose="05000000000000000000" pitchFamily="2" charset="2"/>
              <a:buChar char="Ø"/>
              <a:defRPr/>
            </a:pPr>
            <a:endParaRPr lang="ru-RU" sz="1400" b="1" i="1" dirty="0">
              <a:solidFill>
                <a:srgbClr val="91C2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Clr>
                <a:srgbClr val="91C22A"/>
              </a:buClr>
              <a:buFont typeface="Wingdings" panose="05000000000000000000" pitchFamily="2" charset="2"/>
              <a:buChar char="Ø"/>
              <a:defRPr/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карте коррупционных рисков 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обозначены </a:t>
            </a:r>
            <a:r>
              <a:rPr lang="ru-RU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коррупционно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-опасные полномочия лишь структурных 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подразделений, осуществляющих полномочия в финансово-хозяйственной деятельности и реализации кадровой политики. 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этом, не 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проводится оценка коррупционных рисков исходя из основных видов деятельности организаций, предусмотренных учредительными 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документами </a:t>
            </a:r>
            <a:r>
              <a:rPr lang="ru-RU" sz="1400" b="1" i="1" dirty="0" smtClean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(к примеру, образовательная деятельность, в том числе прием абитуриентов на обучение, </a:t>
            </a:r>
            <a:br>
              <a:rPr lang="ru-RU" sz="1400" b="1" i="1" dirty="0" smtClean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b="1" i="1" dirty="0" smtClean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аттестация обучающихся)</a:t>
            </a:r>
            <a:endParaRPr lang="ru-RU" sz="1400" b="1" i="1" dirty="0">
              <a:solidFill>
                <a:srgbClr val="91C2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40809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242011" y="58382"/>
            <a:ext cx="11521441" cy="421654"/>
          </a:xfrm>
          <a:prstGeom prst="rect">
            <a:avLst/>
          </a:prstGeom>
          <a:ln w="19050">
            <a:noFill/>
          </a:ln>
        </p:spPr>
        <p:txBody>
          <a:bodyPr wrap="square">
            <a:spAutoFit/>
          </a:bodyPr>
          <a:lstStyle/>
          <a:p>
            <a:pPr algn="ctr" fontAlgn="t">
              <a:lnSpc>
                <a:spcPct val="107000"/>
              </a:lnSpc>
              <a:buClr>
                <a:srgbClr val="91C22A"/>
              </a:buClr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Перечень локальных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актов по предупреждению коррупции в учреждении</a:t>
            </a:r>
            <a:endParaRPr lang="ru-RU" sz="2000" b="1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380678" y="678085"/>
            <a:ext cx="9557887" cy="5763886"/>
          </a:xfrm>
          <a:prstGeom prst="rect">
            <a:avLst/>
          </a:prstGeom>
          <a:ln w="19050">
            <a:solidFill>
              <a:srgbClr val="91C22A"/>
            </a:solidFill>
          </a:ln>
        </p:spPr>
        <p:txBody>
          <a:bodyPr wrap="square">
            <a:spAutoFit/>
          </a:bodyPr>
          <a:lstStyle/>
          <a:p>
            <a:pPr marL="182563" indent="357188" fontAlgn="t">
              <a:lnSpc>
                <a:spcPct val="107000"/>
              </a:lnSpc>
              <a:spcAft>
                <a:spcPts val="600"/>
              </a:spcAft>
              <a:buClr>
                <a:srgbClr val="91C22A"/>
              </a:buClr>
              <a:buFont typeface="Wingdings" panose="05000000000000000000" pitchFamily="2" charset="2"/>
              <a:buChar char="Ø"/>
            </a:pPr>
            <a:r>
              <a:rPr lang="ru-RU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О </a:t>
            </a:r>
            <a:r>
              <a:rPr lang="ru-RU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назначении лица, ответственного за организацию работы по профилактике коррупционных правонарушений 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pPr marL="182563" indent="357188" fontAlgn="t">
              <a:lnSpc>
                <a:spcPct val="107000"/>
              </a:lnSpc>
              <a:spcAft>
                <a:spcPts val="600"/>
              </a:spcAft>
              <a:buClr>
                <a:srgbClr val="91C22A"/>
              </a:buClr>
              <a:buFont typeface="Wingdings" panose="05000000000000000000" pitchFamily="2" charset="2"/>
              <a:buChar char="Ø"/>
            </a:pPr>
            <a:r>
              <a:rPr lang="ru-RU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Антикоррупционная </a:t>
            </a:r>
            <a:r>
              <a:rPr lang="ru-RU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политика </a:t>
            </a:r>
            <a:br>
              <a:rPr lang="ru-RU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</a:br>
            <a:r>
              <a:rPr lang="ru-RU" sz="1400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(Положение </a:t>
            </a:r>
            <a:r>
              <a:rPr lang="ru-RU" sz="14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об антикоррупционной </a:t>
            </a:r>
            <a:r>
              <a:rPr lang="ru-RU" sz="1400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политике)</a:t>
            </a:r>
            <a:endParaRPr lang="ru-RU" sz="1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pPr marL="182563" indent="357188" fontAlgn="t">
              <a:lnSpc>
                <a:spcPct val="107000"/>
              </a:lnSpc>
              <a:spcAft>
                <a:spcPts val="600"/>
              </a:spcAft>
              <a:buClr>
                <a:srgbClr val="91C22A"/>
              </a:buClr>
              <a:buFont typeface="Wingdings" panose="05000000000000000000" pitchFamily="2" charset="2"/>
              <a:buChar char="Ø"/>
            </a:pPr>
            <a:r>
              <a:rPr lang="ru-RU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Положение о конфликте интересов 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pPr marL="182563" indent="357188" fontAlgn="t">
              <a:lnSpc>
                <a:spcPct val="107000"/>
              </a:lnSpc>
              <a:spcAft>
                <a:spcPts val="600"/>
              </a:spcAft>
              <a:buClr>
                <a:srgbClr val="91C22A"/>
              </a:buClr>
              <a:buFont typeface="Wingdings" panose="05000000000000000000" pitchFamily="2" charset="2"/>
              <a:buChar char="Ø"/>
            </a:pPr>
            <a:r>
              <a:rPr lang="ru-RU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План мероприятий по предупреждению коррупции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pPr marL="182563" indent="357188" fontAlgn="t">
              <a:lnSpc>
                <a:spcPct val="107000"/>
              </a:lnSpc>
              <a:spcAft>
                <a:spcPts val="600"/>
              </a:spcAft>
              <a:buClr>
                <a:srgbClr val="91C22A"/>
              </a:buClr>
              <a:buFont typeface="Wingdings" panose="05000000000000000000" pitchFamily="2" charset="2"/>
              <a:buChar char="Ø"/>
            </a:pPr>
            <a:r>
              <a:rPr lang="ru-RU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Карта коррупционных рисков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pPr marL="182563" indent="357188" fontAlgn="t">
              <a:lnSpc>
                <a:spcPct val="107000"/>
              </a:lnSpc>
              <a:spcAft>
                <a:spcPts val="600"/>
              </a:spcAft>
              <a:buClr>
                <a:srgbClr val="91C22A"/>
              </a:buClr>
              <a:buFont typeface="Wingdings" panose="05000000000000000000" pitchFamily="2" charset="2"/>
              <a:buChar char="Ø"/>
            </a:pPr>
            <a:r>
              <a:rPr lang="ru-RU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Карта коррупционных рисков, возникающих при осуществлении закупок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pPr marL="182563" indent="357188" fontAlgn="t">
              <a:lnSpc>
                <a:spcPct val="107000"/>
              </a:lnSpc>
              <a:spcAft>
                <a:spcPts val="600"/>
              </a:spcAft>
              <a:buClr>
                <a:srgbClr val="91C22A"/>
              </a:buClr>
              <a:buFont typeface="Wingdings" panose="05000000000000000000" pitchFamily="2" charset="2"/>
              <a:buChar char="Ø"/>
            </a:pPr>
            <a:r>
              <a:rPr lang="ru-RU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Кодекс этики и служебного поведения работников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pPr marL="182563" indent="357188" fontAlgn="t">
              <a:lnSpc>
                <a:spcPct val="107000"/>
              </a:lnSpc>
              <a:spcAft>
                <a:spcPts val="600"/>
              </a:spcAft>
              <a:buClr>
                <a:srgbClr val="91C22A"/>
              </a:buClr>
              <a:buFont typeface="Wingdings" panose="05000000000000000000" pitchFamily="2" charset="2"/>
              <a:buChar char="Ø"/>
            </a:pPr>
            <a:r>
              <a:rPr lang="ru-RU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Стандарты и процедуры, направленные на обеспечение добросовестной работы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pPr marL="182563" indent="357188" fontAlgn="t">
              <a:lnSpc>
                <a:spcPct val="107000"/>
              </a:lnSpc>
              <a:spcAft>
                <a:spcPts val="600"/>
              </a:spcAft>
              <a:buClr>
                <a:srgbClr val="91C22A"/>
              </a:buClr>
              <a:buFont typeface="Wingdings" panose="05000000000000000000" pitchFamily="2" charset="2"/>
              <a:buChar char="Ø"/>
            </a:pPr>
            <a:r>
              <a:rPr lang="ru-RU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Положение о порядке уведомления работодателя о случаях склонения работника к совершению коррупционного правонарушения или о ставшей известной работнику информации о случаях совершения коррупционных правонарушений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pPr marL="182563" indent="357188" fontAlgn="t">
              <a:lnSpc>
                <a:spcPct val="107000"/>
              </a:lnSpc>
              <a:spcAft>
                <a:spcPts val="600"/>
              </a:spcAft>
              <a:buClr>
                <a:srgbClr val="91C22A"/>
              </a:buClr>
              <a:buFont typeface="Wingdings" panose="05000000000000000000" pitchFamily="2" charset="2"/>
              <a:buChar char="Ø"/>
            </a:pPr>
            <a:r>
              <a:rPr lang="ru-RU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Правила обмена деловыми подарками и знаками делового гостеприимства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pPr marL="182563" indent="357188" fontAlgn="t">
              <a:spcAft>
                <a:spcPts val="600"/>
              </a:spcAft>
              <a:buClr>
                <a:srgbClr val="91C22A"/>
              </a:buClr>
              <a:buFont typeface="Wingdings" panose="05000000000000000000" pitchFamily="2" charset="2"/>
              <a:buChar char="Ø"/>
            </a:pPr>
            <a:r>
              <a:rPr lang="ru-RU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Положение о недопущение составления неофициальной отчетности и использования поддельных </a:t>
            </a:r>
            <a:r>
              <a:rPr lang="ru-RU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документов</a:t>
            </a:r>
          </a:p>
          <a:p>
            <a:pPr marL="182563" indent="357188" fontAlgn="t">
              <a:spcAft>
                <a:spcPts val="600"/>
              </a:spcAft>
              <a:buClr>
                <a:srgbClr val="91C22A"/>
              </a:buClr>
              <a:buFont typeface="Wingdings" panose="05000000000000000000" pitchFamily="2" charset="2"/>
              <a:buChar char="Ø"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создании комиссии по профилактике коррупционных правонарушений </a:t>
            </a:r>
            <a:b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случае, если Антикоррупционной политикой и иными локальными актами предусмотрен коллегиальный порядок рассмотрения вопросов)</a:t>
            </a:r>
            <a:endParaRPr lang="ru-RU" sz="1400" i="1" u="none" strike="noStrik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qrcoder.ru/code/?https%3A%2F%2Fwww.nso.ru%2Fpage%2F60977&amp;4&amp;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3752" y="5141999"/>
            <a:ext cx="1409700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00485" y="6441971"/>
            <a:ext cx="302700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https://www.nso.ru/page/60977</a:t>
            </a:r>
          </a:p>
        </p:txBody>
      </p:sp>
    </p:spTree>
    <p:extLst>
      <p:ext uri="{BB962C8B-B14F-4D97-AF65-F5344CB8AC3E}">
        <p14:creationId xmlns:p14="http://schemas.microsoft.com/office/powerpoint/2010/main" val="317104876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 bwMode="auto">
          <a:xfrm>
            <a:off x="1821089" y="244869"/>
            <a:ext cx="7669438" cy="30777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ea typeface="Tahoma"/>
                <a:cs typeface="Tahoma"/>
              </a:rPr>
              <a:t>Типичные замечания к локальным правовым актам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/>
              <a:ea typeface="Tahoma"/>
              <a:cs typeface="Tahoma"/>
            </a:endParaRPr>
          </a:p>
        </p:txBody>
      </p:sp>
      <p:sp>
        <p:nvSpPr>
          <p:cNvPr id="40" name="Прямоугольник 39"/>
          <p:cNvSpPr/>
          <p:nvPr/>
        </p:nvSpPr>
        <p:spPr bwMode="auto">
          <a:xfrm>
            <a:off x="357246" y="674704"/>
            <a:ext cx="9133279" cy="882742"/>
          </a:xfrm>
          <a:prstGeom prst="rect">
            <a:avLst/>
          </a:prstGeom>
          <a:ln w="19050">
            <a:solidFill>
              <a:srgbClr val="91C22A"/>
            </a:solidFill>
          </a:ln>
        </p:spPr>
        <p:txBody>
          <a:bodyPr wrap="square">
            <a:spAutoFit/>
          </a:bodyPr>
          <a:lstStyle/>
          <a:p>
            <a:pPr marL="182563" indent="357188" algn="ctr" fontAlgn="t">
              <a:lnSpc>
                <a:spcPct val="107000"/>
              </a:lnSpc>
              <a:spcAft>
                <a:spcPts val="600"/>
              </a:spcAft>
              <a:buClr>
                <a:srgbClr val="91C22A"/>
              </a:buClr>
              <a:buFont typeface="Wingdings" panose="05000000000000000000" pitchFamily="2" charset="2"/>
              <a:buChar char="Ø"/>
            </a:pPr>
            <a:r>
              <a:rPr lang="ru-RU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Коллизия правовых норм вследствие несогласованности при принятии локальных правовых актов </a:t>
            </a:r>
            <a:r>
              <a:rPr lang="ru-RU" sz="1400" b="1" i="1" dirty="0" smtClean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(к примеру, в двух локальных актах предусмотрены разные сроки и порядок подачи и рассмотрения одного и того же уведомления)</a:t>
            </a:r>
            <a:endParaRPr lang="ru-RU" sz="1400" i="1" u="none" strike="noStrike" dirty="0">
              <a:solidFill>
                <a:srgbClr val="91C2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 bwMode="auto">
          <a:xfrm>
            <a:off x="357244" y="1809293"/>
            <a:ext cx="9545879" cy="1080296"/>
          </a:xfrm>
          <a:prstGeom prst="rect">
            <a:avLst/>
          </a:prstGeom>
          <a:ln w="19050">
            <a:solidFill>
              <a:srgbClr val="91C22A"/>
            </a:solidFill>
          </a:ln>
        </p:spPr>
        <p:txBody>
          <a:bodyPr wrap="square">
            <a:spAutoFit/>
          </a:bodyPr>
          <a:lstStyle/>
          <a:p>
            <a:pPr marL="182563" indent="357188" algn="ctr" fontAlgn="t">
              <a:lnSpc>
                <a:spcPct val="107000"/>
              </a:lnSpc>
              <a:spcAft>
                <a:spcPts val="600"/>
              </a:spcAft>
              <a:buClr>
                <a:srgbClr val="91C22A"/>
              </a:buClr>
              <a:buFont typeface="Wingdings" panose="05000000000000000000" pitchFamily="2" charset="2"/>
              <a:buChar char="Ø"/>
            </a:pPr>
            <a:r>
              <a:rPr lang="ru-RU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О</a:t>
            </a:r>
            <a:r>
              <a:rPr lang="ru-RU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тсутствие </a:t>
            </a:r>
            <a:r>
              <a:rPr lang="ru-RU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правового механизма реализации работниками учреждения установленных </a:t>
            </a:r>
            <a:r>
              <a:rPr lang="ru-RU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обязанностей </a:t>
            </a:r>
            <a:r>
              <a:rPr lang="ru-RU" sz="1400" b="1" i="1" dirty="0" smtClean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(к примеру, не закреплен срок подачи и рассмотрения уведомлений/обращений; не утверждена форма </a:t>
            </a:r>
            <a:r>
              <a:rPr lang="ru-RU" sz="1400" b="1" i="1" dirty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соответствующих </a:t>
            </a:r>
            <a:r>
              <a:rPr lang="ru-RU" sz="1400" b="1" i="1" dirty="0" smtClean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уведомлений/обращений; не определено лицо/подразделение, кем должно осуществляться рассмотрение поступившего уведомления/обращения)</a:t>
            </a:r>
            <a:endParaRPr lang="ru-RU" sz="1400" i="1" u="none" strike="noStrike" dirty="0">
              <a:solidFill>
                <a:srgbClr val="91C2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 bwMode="auto">
          <a:xfrm>
            <a:off x="357244" y="3119443"/>
            <a:ext cx="9133281" cy="619272"/>
          </a:xfrm>
          <a:prstGeom prst="rect">
            <a:avLst/>
          </a:prstGeom>
          <a:ln w="19050">
            <a:solidFill>
              <a:srgbClr val="91C22A"/>
            </a:solidFill>
          </a:ln>
        </p:spPr>
        <p:txBody>
          <a:bodyPr wrap="square">
            <a:spAutoFit/>
          </a:bodyPr>
          <a:lstStyle/>
          <a:p>
            <a:pPr marL="182563" indent="357188" algn="ctr" fontAlgn="t">
              <a:lnSpc>
                <a:spcPct val="107000"/>
              </a:lnSpc>
              <a:spcAft>
                <a:spcPts val="600"/>
              </a:spcAft>
              <a:buClr>
                <a:srgbClr val="91C22A"/>
              </a:buClr>
              <a:buFont typeface="Wingdings" panose="05000000000000000000" pitchFamily="2" charset="2"/>
              <a:buChar char="Ø"/>
            </a:pPr>
            <a:r>
              <a:rPr lang="ru-RU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О</a:t>
            </a:r>
            <a:r>
              <a:rPr lang="ru-RU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тсутствие практики </a:t>
            </a:r>
            <a:r>
              <a:rPr lang="ru-RU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ознакомления </a:t>
            </a:r>
            <a:r>
              <a:rPr lang="ru-RU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работников учреждения </a:t>
            </a:r>
            <a:r>
              <a:rPr lang="ru-RU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с локальными актами по профилактике </a:t>
            </a:r>
            <a:r>
              <a:rPr lang="ru-RU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коррупции </a:t>
            </a:r>
            <a:r>
              <a:rPr lang="ru-RU" sz="1400" b="1" i="1" dirty="0" smtClean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(отсутствуют листы ознакомления с локальными актами)</a:t>
            </a:r>
            <a:endParaRPr lang="ru-RU" sz="1400" i="1" u="none" strike="noStrike" dirty="0">
              <a:solidFill>
                <a:srgbClr val="91C2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 bwMode="auto">
          <a:xfrm>
            <a:off x="357244" y="3990562"/>
            <a:ext cx="9545879" cy="959686"/>
          </a:xfrm>
          <a:prstGeom prst="rect">
            <a:avLst/>
          </a:prstGeom>
          <a:ln w="19050">
            <a:solidFill>
              <a:srgbClr val="91C22A"/>
            </a:solidFill>
          </a:ln>
        </p:spPr>
        <p:txBody>
          <a:bodyPr wrap="square">
            <a:spAutoFit/>
          </a:bodyPr>
          <a:lstStyle/>
          <a:p>
            <a:pPr marL="182563" indent="357188" algn="ctr" fontAlgn="t">
              <a:lnSpc>
                <a:spcPct val="107000"/>
              </a:lnSpc>
              <a:spcAft>
                <a:spcPts val="600"/>
              </a:spcAft>
              <a:buClr>
                <a:srgbClr val="91C22A"/>
              </a:buClr>
              <a:buFont typeface="Wingdings" panose="05000000000000000000" pitchFamily="2" charset="2"/>
              <a:buChar char="Ø"/>
            </a:pPr>
            <a:r>
              <a:rPr lang="ru-RU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О</a:t>
            </a:r>
            <a:r>
              <a:rPr lang="ru-RU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тсутствие антикоррупционного просвещения </a:t>
            </a:r>
          </a:p>
          <a:p>
            <a:pPr algn="ctr" fontAlgn="t">
              <a:lnSpc>
                <a:spcPct val="107000"/>
              </a:lnSpc>
              <a:spcAft>
                <a:spcPts val="600"/>
              </a:spcAft>
              <a:buClr>
                <a:srgbClr val="91C22A"/>
              </a:buClr>
            </a:pPr>
            <a:r>
              <a:rPr lang="ru-RU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(либо антикоррупционное просвещение направлено только на учащихся образовательных организаций, при отсутствии мероприятий, направленных на работников этого учреждения)</a:t>
            </a:r>
            <a:endParaRPr lang="ru-RU" sz="1600" i="1" u="none" strike="noStrik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57244" y="5202095"/>
            <a:ext cx="9133281" cy="1310808"/>
          </a:xfrm>
          <a:prstGeom prst="rect">
            <a:avLst/>
          </a:prstGeom>
          <a:ln w="19050">
            <a:solidFill>
              <a:srgbClr val="91C22A"/>
            </a:solidFill>
          </a:ln>
        </p:spPr>
        <p:txBody>
          <a:bodyPr wrap="square">
            <a:spAutoFit/>
          </a:bodyPr>
          <a:lstStyle/>
          <a:p>
            <a:pPr marL="182563" indent="357188" algn="ctr" fontAlgn="t">
              <a:lnSpc>
                <a:spcPct val="107000"/>
              </a:lnSpc>
              <a:spcAft>
                <a:spcPts val="600"/>
              </a:spcAft>
              <a:buClr>
                <a:srgbClr val="91C22A"/>
              </a:buClr>
              <a:buFont typeface="Wingdings" panose="05000000000000000000" pitchFamily="2" charset="2"/>
              <a:buChar char="Ø"/>
            </a:pPr>
            <a:r>
              <a:rPr lang="ru-RU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При наличии принятых локальных актов, фактически работа в учреждении не осуществляется </a:t>
            </a:r>
            <a:r>
              <a:rPr lang="ru-RU" sz="1400" b="1" i="1" dirty="0" smtClean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(к примеру, локальным актом утверждена форма журнала, который фактически отсутствует в учреждении; антикоррупционной политикой предусмотрено проведение обучающих мероприятий по вопросам профилактики коррупции для сотрудников учреждения. Однако фактически обучающие мероприятия не проводятся) </a:t>
            </a:r>
            <a:endParaRPr lang="ru-RU" sz="1400" i="1" u="none" strike="noStrike" dirty="0">
              <a:solidFill>
                <a:srgbClr val="91C2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 bwMode="auto">
          <a:xfrm>
            <a:off x="1837426" y="63016"/>
            <a:ext cx="8246853" cy="61555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ea typeface="Tahoma"/>
                <a:cs typeface="Tahoma"/>
              </a:rPr>
              <a:t>Основные нарушения, связанные с личной заинтересованностью и конфликтом интересов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/>
              <a:ea typeface="Tahoma"/>
              <a:cs typeface="Tahoma"/>
            </a:endParaRPr>
          </a:p>
        </p:txBody>
      </p:sp>
      <p:sp>
        <p:nvSpPr>
          <p:cNvPr id="40" name="Прямоугольник 39"/>
          <p:cNvSpPr/>
          <p:nvPr/>
        </p:nvSpPr>
        <p:spPr bwMode="auto">
          <a:xfrm>
            <a:off x="69010" y="800821"/>
            <a:ext cx="3191775" cy="3028650"/>
          </a:xfrm>
          <a:prstGeom prst="rect">
            <a:avLst/>
          </a:prstGeom>
          <a:ln w="19050">
            <a:solidFill>
              <a:srgbClr val="91C22A"/>
            </a:solidFill>
          </a:ln>
        </p:spPr>
        <p:txBody>
          <a:bodyPr wrap="square">
            <a:spAutoFit/>
          </a:bodyPr>
          <a:lstStyle/>
          <a:p>
            <a:pPr marL="182563" algn="ctr" fontAlgn="t">
              <a:lnSpc>
                <a:spcPct val="107000"/>
              </a:lnSpc>
              <a:spcAft>
                <a:spcPts val="600"/>
              </a:spcAft>
              <a:buClr>
                <a:srgbClr val="91C22A"/>
              </a:buClr>
            </a:pPr>
            <a:r>
              <a:rPr lang="ru-RU" sz="1300" b="1" u="none" strike="noStrik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данным дистанционного мониторинга за 2022 год:</a:t>
            </a:r>
          </a:p>
          <a:p>
            <a:pPr marL="85725" indent="247650" algn="ctr" fontAlgn="t">
              <a:lnSpc>
                <a:spcPct val="107000"/>
              </a:lnSpc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Ø"/>
              <a:tabLst>
                <a:tab pos="534988" algn="l"/>
              </a:tabLst>
            </a:pPr>
            <a:r>
              <a:rPr lang="ru-RU" sz="1300" i="1" u="none" strike="noStrike" dirty="0" smtClean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15 учреждениях</a:t>
            </a:r>
            <a:r>
              <a:rPr lang="ru-RU" sz="1300" i="1" u="none" strike="noStrik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подведомственных министерству образования НСО, имеются факты родственных связей </a:t>
            </a:r>
            <a:r>
              <a:rPr lang="ru-RU" sz="1300" i="1" u="none" strike="noStrike" dirty="0" smtClean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между руководителем учреждения и работниками данного учреждения</a:t>
            </a:r>
          </a:p>
          <a:p>
            <a:pPr marL="85725" indent="247650" algn="ctr" fontAlgn="t">
              <a:lnSpc>
                <a:spcPct val="107000"/>
              </a:lnSpc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Ø"/>
              <a:tabLst>
                <a:tab pos="534988" algn="l"/>
              </a:tabLst>
            </a:pPr>
            <a:r>
              <a:rPr lang="ru-RU" sz="1300" i="1" dirty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1300" i="1" dirty="0" smtClean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 учреждениях</a:t>
            </a:r>
            <a:r>
              <a:rPr lang="ru-RU" sz="13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13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подведомственных министерству образования НСО, имеются факты родственных связей </a:t>
            </a:r>
            <a:r>
              <a:rPr lang="ru-RU" sz="1300" i="1" dirty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между </a:t>
            </a:r>
            <a:r>
              <a:rPr lang="ru-RU" sz="1300" i="1" dirty="0" smtClean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работниками </a:t>
            </a:r>
            <a:r>
              <a:rPr lang="ru-RU" sz="1300" i="1" dirty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данного </a:t>
            </a:r>
            <a:r>
              <a:rPr lang="ru-RU" sz="1300" i="1" dirty="0" smtClean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учреждения</a:t>
            </a:r>
            <a:endParaRPr lang="ru-RU" sz="1300" i="1" dirty="0">
              <a:solidFill>
                <a:srgbClr val="91C2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 bwMode="auto">
          <a:xfrm>
            <a:off x="3436890" y="800821"/>
            <a:ext cx="6543871" cy="1113253"/>
          </a:xfrm>
          <a:prstGeom prst="rect">
            <a:avLst/>
          </a:prstGeom>
          <a:ln w="19050">
            <a:solidFill>
              <a:srgbClr val="91C22A"/>
            </a:solidFill>
          </a:ln>
        </p:spPr>
        <p:txBody>
          <a:bodyPr wrap="square">
            <a:spAutoFit/>
          </a:bodyPr>
          <a:lstStyle/>
          <a:p>
            <a:pPr indent="357188" algn="ctr" fontAlgn="t">
              <a:lnSpc>
                <a:spcPct val="107000"/>
              </a:lnSpc>
              <a:spcAft>
                <a:spcPts val="600"/>
              </a:spcAft>
              <a:buClr>
                <a:srgbClr val="91C22A"/>
              </a:buClr>
              <a:buFont typeface="Wingdings" panose="05000000000000000000" pitchFamily="2" charset="2"/>
              <a:buChar char="Ø"/>
            </a:pPr>
            <a:r>
              <a:rPr lang="ru-RU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Создание </a:t>
            </a:r>
            <a:r>
              <a:rPr lang="ru-RU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условий преимущественного положения сотрудников учреждения, находящихся в отношениях свойства, родства с 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руководителями</a:t>
            </a:r>
            <a:r>
              <a:rPr lang="ru-RU" sz="1400" b="1" i="1" dirty="0" smtClean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 (к примеру, необоснованное завышение размеров материального стимулирования родственников)</a:t>
            </a:r>
            <a:endParaRPr lang="ru-RU" sz="1400" i="1" u="none" strike="noStrike" dirty="0">
              <a:solidFill>
                <a:srgbClr val="91C2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 bwMode="auto">
          <a:xfrm>
            <a:off x="3436889" y="2081316"/>
            <a:ext cx="6543871" cy="882742"/>
          </a:xfrm>
          <a:prstGeom prst="rect">
            <a:avLst/>
          </a:prstGeom>
          <a:ln w="19050">
            <a:solidFill>
              <a:srgbClr val="91C22A"/>
            </a:solidFill>
          </a:ln>
        </p:spPr>
        <p:txBody>
          <a:bodyPr wrap="square">
            <a:spAutoFit/>
          </a:bodyPr>
          <a:lstStyle/>
          <a:p>
            <a:pPr marL="182563" indent="357188" algn="ctr" fontAlgn="t">
              <a:lnSpc>
                <a:spcPct val="107000"/>
              </a:lnSpc>
              <a:spcAft>
                <a:spcPts val="600"/>
              </a:spcAft>
              <a:buClr>
                <a:srgbClr val="91C22A"/>
              </a:buClr>
              <a:buFont typeface="Wingdings" panose="05000000000000000000" pitchFamily="2" charset="2"/>
              <a:buChar char="Ø"/>
            </a:pPr>
            <a:r>
              <a:rPr lang="ru-RU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Непринятие мер </a:t>
            </a:r>
            <a:r>
              <a:rPr lang="ru-RU" sz="1600" b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по </a:t>
            </a:r>
            <a:r>
              <a:rPr lang="ru-RU" sz="16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недопущению, </a:t>
            </a:r>
            <a:r>
              <a:rPr lang="ru-RU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урегулированию конфликта </a:t>
            </a:r>
            <a:r>
              <a:rPr lang="ru-RU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интересов </a:t>
            </a:r>
            <a:r>
              <a:rPr lang="ru-RU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при трудоустройстве </a:t>
            </a:r>
            <a:r>
              <a:rPr lang="ru-RU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в </a:t>
            </a:r>
            <a:r>
              <a:rPr lang="ru-RU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учреждение </a:t>
            </a:r>
            <a:r>
              <a:rPr lang="ru-RU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родственников, </a:t>
            </a:r>
            <a:r>
              <a:rPr lang="ru-RU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свойственников</a:t>
            </a:r>
            <a:endParaRPr lang="ru-RU" sz="1600" i="1" u="none" strike="noStrik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436889" y="3130535"/>
            <a:ext cx="6543871" cy="1310808"/>
          </a:xfrm>
          <a:prstGeom prst="rect">
            <a:avLst/>
          </a:prstGeom>
          <a:ln w="19050">
            <a:solidFill>
              <a:srgbClr val="91C22A"/>
            </a:solidFill>
          </a:ln>
        </p:spPr>
        <p:txBody>
          <a:bodyPr wrap="square">
            <a:spAutoFit/>
          </a:bodyPr>
          <a:lstStyle/>
          <a:p>
            <a:pPr marL="182563" indent="357188" algn="ctr" fontAlgn="t">
              <a:lnSpc>
                <a:spcPct val="107000"/>
              </a:lnSpc>
              <a:spcAft>
                <a:spcPts val="600"/>
              </a:spcAft>
              <a:buClr>
                <a:srgbClr val="91C22A"/>
              </a:buClr>
              <a:buFont typeface="Wingdings" panose="05000000000000000000" pitchFamily="2" charset="2"/>
              <a:buChar char="Ø"/>
            </a:pPr>
            <a:r>
              <a:rPr lang="ru-RU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Ошибочно мнение о том, что личная заинтересованность может возникнуть только у руководителя </a:t>
            </a:r>
            <a:r>
              <a:rPr lang="ru-RU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учреждения </a:t>
            </a:r>
            <a:br>
              <a:rPr lang="ru-RU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</a:br>
            <a:r>
              <a:rPr lang="ru-RU" sz="1400" b="1" i="1" dirty="0" smtClean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(в </a:t>
            </a:r>
            <a:r>
              <a:rPr lang="ru-RU" sz="1400" b="1" i="1" dirty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результате </a:t>
            </a:r>
            <a:r>
              <a:rPr lang="ru-RU" sz="1400" b="1" i="1" dirty="0" smtClean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этого </a:t>
            </a:r>
            <a:r>
              <a:rPr lang="ru-RU" sz="1400" b="1" i="1" dirty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сотрудниками учреждения не принимаются меры </a:t>
            </a:r>
            <a:r>
              <a:rPr lang="ru-RU" sz="1400" b="1" i="1" dirty="0" smtClean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по урегулированию </a:t>
            </a:r>
            <a:r>
              <a:rPr lang="ru-RU" sz="1400" b="1" i="1" dirty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конфликта интересов при трудоустройстве в учреждение родственников, </a:t>
            </a:r>
            <a:r>
              <a:rPr lang="ru-RU" sz="1400" b="1" i="1" dirty="0" smtClean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свойственников)</a:t>
            </a:r>
            <a:endParaRPr lang="ru-RU" sz="1400" b="1" i="1" dirty="0">
              <a:solidFill>
                <a:srgbClr val="91C2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664233" y="4607821"/>
            <a:ext cx="8609163" cy="1892762"/>
          </a:xfrm>
          <a:prstGeom prst="rect">
            <a:avLst/>
          </a:prstGeom>
          <a:ln w="19050">
            <a:solidFill>
              <a:srgbClr val="91C22A"/>
            </a:solidFill>
          </a:ln>
        </p:spPr>
        <p:txBody>
          <a:bodyPr wrap="square">
            <a:spAutoFit/>
          </a:bodyPr>
          <a:lstStyle/>
          <a:p>
            <a:pPr marL="182563" indent="357188" algn="ctr" fontAlgn="t">
              <a:lnSpc>
                <a:spcPct val="107000"/>
              </a:lnSpc>
              <a:spcAft>
                <a:spcPts val="600"/>
              </a:spcAft>
              <a:buClr>
                <a:srgbClr val="91C22A"/>
              </a:buClr>
              <a:buFont typeface="Wingdings" panose="05000000000000000000" pitchFamily="2" charset="2"/>
              <a:buChar char="Ø"/>
            </a:pPr>
            <a:r>
              <a:rPr lang="ru-RU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Формальный подход к рассмотрению вопросов о личной заинтересованности </a:t>
            </a:r>
          </a:p>
          <a:p>
            <a:pPr marL="85725" algn="ctr" fontAlgn="t">
              <a:lnSpc>
                <a:spcPct val="107000"/>
              </a:lnSpc>
              <a:spcAft>
                <a:spcPts val="600"/>
              </a:spcAft>
              <a:buClr>
                <a:srgbClr val="91C22A"/>
              </a:buClr>
            </a:pPr>
            <a:r>
              <a:rPr lang="ru-RU" sz="1400" b="1" i="1" dirty="0" smtClean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(к примеру: сотрудником подано уведомление о личной заинтересованности, при этом не приняты необходимые меры по предотвращению/урегулированию конфликта интересов</a:t>
            </a:r>
            <a:r>
              <a:rPr lang="ru-RU" sz="1400" b="1" i="1" dirty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; </a:t>
            </a:r>
            <a:endParaRPr lang="ru-RU" sz="1400" b="1" i="1" dirty="0" smtClean="0">
              <a:solidFill>
                <a:srgbClr val="91C2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</a:endParaRPr>
          </a:p>
          <a:p>
            <a:pPr marL="182563" algn="ctr" fontAlgn="t">
              <a:lnSpc>
                <a:spcPct val="107000"/>
              </a:lnSpc>
              <a:spcAft>
                <a:spcPts val="600"/>
              </a:spcAft>
              <a:buClr>
                <a:srgbClr val="91C22A"/>
              </a:buClr>
            </a:pPr>
            <a:r>
              <a:rPr lang="ru-RU" sz="1400" b="1" i="1" dirty="0" smtClean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руководитель </a:t>
            </a:r>
            <a:r>
              <a:rPr lang="ru-RU" sz="1400" b="1" i="1" dirty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учреждения, уведомив о возможном конфликте интересов в связи с трудоустройством родственника на одну должность, считает, что при перемещении его </a:t>
            </a:r>
            <a:r>
              <a:rPr lang="ru-RU" sz="1400" b="1" i="1" dirty="0" smtClean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родственника в </a:t>
            </a:r>
            <a:r>
              <a:rPr lang="ru-RU" sz="1400" b="1" i="1" dirty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последующем </a:t>
            </a:r>
            <a:r>
              <a:rPr lang="ru-RU" sz="1400" b="1" i="1" dirty="0" smtClean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на </a:t>
            </a:r>
            <a:r>
              <a:rPr lang="ru-RU" sz="1400" b="1" i="1" dirty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иную </a:t>
            </a:r>
            <a:r>
              <a:rPr lang="ru-RU" sz="1400" b="1" i="1" dirty="0" smtClean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должность, </a:t>
            </a:r>
            <a:r>
              <a:rPr lang="ru-RU" sz="1400" b="1" i="1" dirty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освобождает его от обязанности вновь подавать </a:t>
            </a:r>
            <a:r>
              <a:rPr lang="ru-RU" sz="1400" b="1" i="1" dirty="0" smtClean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уведомление и </a:t>
            </a:r>
            <a:r>
              <a:rPr lang="ru-RU" sz="1400" b="1" i="1" dirty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оценивать </a:t>
            </a:r>
            <a:r>
              <a:rPr lang="ru-RU" sz="1400" b="1" i="1" dirty="0" smtClean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риски </a:t>
            </a:r>
            <a:r>
              <a:rPr lang="ru-RU" sz="1400" b="1" i="1" dirty="0">
                <a:solidFill>
                  <a:srgbClr val="91C2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возникновения конфликта интересов)</a:t>
            </a:r>
          </a:p>
        </p:txBody>
      </p:sp>
    </p:spTree>
    <p:extLst>
      <p:ext uri="{BB962C8B-B14F-4D97-AF65-F5344CB8AC3E}">
        <p14:creationId xmlns:p14="http://schemas.microsoft.com/office/powerpoint/2010/main" val="426593344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958</TotalTime>
  <Words>1227</Words>
  <Application>Microsoft Office PowerPoint</Application>
  <DocSecurity>0</DocSecurity>
  <PresentationFormat>Широкоэкранный</PresentationFormat>
  <Paragraphs>122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0" baseType="lpstr">
      <vt:lpstr>Arial</vt:lpstr>
      <vt:lpstr>Calibri</vt:lpstr>
      <vt:lpstr>Calibri Light</vt:lpstr>
      <vt:lpstr>Tahoma</vt:lpstr>
      <vt:lpstr>Times New Roman</vt:lpstr>
      <vt:lpstr>Trebuchet MS</vt:lpstr>
      <vt:lpstr>Wingdings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Уведомление о трудоустройстве бывших государственных или муниципальных служащих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Nugroho Ade</dc:creator>
  <cp:keywords/>
  <dc:description/>
  <cp:lastModifiedBy>Ворокосова Людмила Игоревна</cp:lastModifiedBy>
  <cp:revision>318</cp:revision>
  <dcterms:created xsi:type="dcterms:W3CDTF">2018-04-24T06:31:58Z</dcterms:created>
  <dcterms:modified xsi:type="dcterms:W3CDTF">2023-11-24T05:25:07Z</dcterms:modified>
  <cp:category/>
  <dc:identifier/>
  <cp:contentStatus/>
  <dc:language/>
  <cp:version/>
</cp:coreProperties>
</file>