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12192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 /><Relationship Id="rId17" Type="http://schemas.openxmlformats.org/officeDocument/2006/relationships/tableStyles" Target="tableStyles.xml" /><Relationship Id="rId1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4212" y="685799"/>
            <a:ext cx="8001000" cy="29718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 bwMode="auto"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 bwMode="auto"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 bwMode="auto"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 bwMode="auto"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 bwMode="auto"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ChangeAspect="1" noGrp="1"/>
          </p:cNvSpPr>
          <p:nvPr>
            <p:ph type="pic" idx="13"/>
          </p:nvPr>
        </p:nvSpPr>
        <p:spPr bwMode="auto">
          <a:xfrm>
            <a:off x="685800" y="533400"/>
            <a:ext cx="10818811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 bwMode="auto"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 bwMode="auto">
          <a:xfrm>
            <a:off x="531812" y="812222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10285412" y="276860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>
                <a:ln w="3175" cmpd="sng">
                  <a:noFill/>
                </a:ln>
                <a:solidFill>
                  <a:schemeClr val="tx1"/>
                </a:solidFill>
              </a:defRPr>
            </a:lvl1pPr>
          </a:lstStyle>
          <a:p>
            <a:pPr marL="0" lvl="0">
              <a:spcBef>
                <a:spcPts val="0"/>
              </a:spcBef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 bwMode="auto">
          <a:xfrm>
            <a:off x="531812" y="812222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2" name="TextBox 11"/>
          <p:cNvSpPr txBox="1"/>
          <p:nvPr/>
        </p:nvSpPr>
        <p:spPr bwMode="auto">
          <a:xfrm>
            <a:off x="10285412" y="276860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/>
            </a:lvl1pPr>
          </a:lstStyle>
          <a:p>
            <a:pPr marL="0"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>
                <a:ln w="3175" cmpd="sng">
                  <a:noFill/>
                </a:ln>
                <a:solidFill>
                  <a:schemeClr val="tx1"/>
                </a:solidFill>
              </a:defRPr>
            </a:lvl1pPr>
          </a:lstStyle>
          <a:p>
            <a:pPr marL="0" lvl="0">
              <a:spcBef>
                <a:spcPts val="0"/>
              </a:spcBef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685212" y="685800"/>
            <a:ext cx="2057400" cy="457200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2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>
              <a:cxnSpLocks/>
            </p:cNvCxnSpPr>
            <p:nvPr/>
          </p:nvCxnSpPr>
          <p:spPr bwMode="auto"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cxnSpLocks/>
            </p:cNvCxnSpPr>
            <p:nvPr/>
          </p:nvCxnSpPr>
          <p:spPr bwMode="auto"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cxnSpLocks/>
            </p:cNvCxnSpPr>
            <p:nvPr/>
          </p:nvCxnSpPr>
          <p:spPr bwMode="auto">
            <a:xfrm flipH="1">
              <a:off x="10292292" y="3285067"/>
              <a:ext cx="1896534" cy="18965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 bwMode="auto"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cxnSpLocks/>
            </p:cNvCxnSpPr>
            <p:nvPr/>
          </p:nvCxnSpPr>
          <p:spPr bwMode="auto"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>
        <a:spcBef>
          <a:spcPts val="0"/>
        </a:spcBef>
        <a:buNone/>
        <a:defRPr sz="36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285750" indent="-2857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20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8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2pPr>
      <a:lvl3pPr marL="1200150" indent="-2857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6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3pPr>
      <a:lvl4pPr marL="1543050" indent="-1714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4pPr>
      <a:lvl5pPr marL="2000250" indent="-1714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4212" y="685799"/>
            <a:ext cx="9272588" cy="2971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/>
              <a:t>о мерах по предотвращению и урегулированию конфликта интересов в государственных организациях Новосибирской области, подведомственных министерству образования Новосибирской области, на примере результатов работы комиссии по предотвращению и урегулированию конфликта интересов, возникающего при исполнении должностных обязанностей руководителями организаций, подведомственных министерству образования Новосибирской области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Силакова Екатерина Евгеньевна,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начальник отдела организации управления и кадровой работы организационно-правового управления министерства образования Новосибирской области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90544" y="4817533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b="1"/>
              <a:t>необходимость подачи уведомлений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684212" y="685800"/>
            <a:ext cx="10242406" cy="361526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>
                <a:solidFill>
                  <a:schemeClr val="tx1"/>
                </a:solidFill>
              </a:rPr>
              <a:t>трудоустройство родственников в одно учреждение;</a:t>
            </a:r>
            <a:endParaRPr/>
          </a:p>
          <a:p>
            <a:pPr>
              <a:defRPr/>
            </a:pPr>
            <a:r>
              <a:rPr lang="ru-RU" sz="2800">
                <a:solidFill>
                  <a:schemeClr val="tx1"/>
                </a:solidFill>
              </a:rPr>
              <a:t>трудоустройство родственников сотрудника учреждения в министерство образования;</a:t>
            </a:r>
            <a:endParaRPr/>
          </a:p>
          <a:p>
            <a:pPr>
              <a:defRPr/>
            </a:pPr>
            <a:r>
              <a:rPr lang="ru-RU" sz="2800">
                <a:solidFill>
                  <a:schemeClr val="tx1"/>
                </a:solidFill>
              </a:rPr>
              <a:t>при изменении должности или должностных обязанностей одного из сотрудников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0290" y="5258953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77811" y="5096932"/>
            <a:ext cx="9863715" cy="150706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Пример возникновения личной заинтересованности и </a:t>
            </a:r>
            <a:br>
              <a:rPr lang="ru-RU" b="1"/>
            </a:br>
            <a:r>
              <a:rPr lang="ru-RU" b="1"/>
              <a:t>урегулирования конфликта интересов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0290" y="5258953"/>
            <a:ext cx="1470891" cy="147089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xmlns:a="http://schemas.openxmlformats.org/drawingml/2006/main" noGrp="1"/>
          </p:cNvGraphicFramePr>
          <p:nvPr/>
        </p:nvGraphicFramePr>
        <p:xfrm>
          <a:off x="544946" y="812030"/>
          <a:ext cx="10612581" cy="37338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3537526"/>
                <a:gridCol w="3537526"/>
                <a:gridCol w="3537526"/>
              </a:tblGrid>
              <a:tr h="37084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Руководитель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Руководитель </a:t>
                      </a:r>
                      <a:br>
                        <a:rPr lang="ru-RU" sz="1600"/>
                      </a:br>
                      <a:r>
                        <a:rPr lang="ru-RU" sz="1600"/>
                        <a:t>структурного подразделения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Работник </a:t>
                      </a:r>
                      <a:br>
                        <a:rPr lang="ru-RU" sz="1600"/>
                      </a:br>
                      <a:r>
                        <a:rPr lang="ru-RU" sz="1600"/>
                        <a:t>по обслуживанию здания</a:t>
                      </a:r>
                      <a:endParaRPr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Год приема на работу</a:t>
                      </a:r>
                      <a:endParaRPr/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7084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2020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2016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2021</a:t>
                      </a:r>
                      <a:endParaRPr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600"/>
                        <a:t>Признаки наличия личной заинтересованности</a:t>
                      </a:r>
                      <a:endParaRPr/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70840">
                <a:tc>
                  <a:txBody>
                    <a:bodyPr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Представляет оценочные листы в отношении двоюродной сестры;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Принимает решения о поощрении, премировании, применении и снятии дисциплинарных взысканий в отношении родственников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Двоюродная сестра директора;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Работает в прямом подчинении директора;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Возглавляет оценочную комиссию.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Родной брат директора;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600"/>
                        <a:t>Двоюродный брат руководителя структурного подразделения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77811" y="5096932"/>
            <a:ext cx="9863715" cy="150706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Пример возникновения личной заинтересованности и </a:t>
            </a:r>
            <a:br>
              <a:rPr lang="ru-RU" b="1"/>
            </a:br>
            <a:r>
              <a:rPr lang="ru-RU" b="1"/>
              <a:t>урегулирования конфликта интересов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0290" y="5258953"/>
            <a:ext cx="1470891" cy="147089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xmlns:a="http://schemas.openxmlformats.org/drawingml/2006/main" noGrp="1"/>
          </p:cNvGraphicFramePr>
          <p:nvPr/>
        </p:nvGraphicFramePr>
        <p:xfrm>
          <a:off x="452583" y="165484"/>
          <a:ext cx="11185236" cy="482092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3728411"/>
                <a:gridCol w="3728411"/>
                <a:gridCol w="3728411"/>
              </a:tblGrid>
              <a:tr h="37084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/>
                        <a:t>Руководитель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/>
                        <a:t>Руководитель </a:t>
                      </a:r>
                      <a:br>
                        <a:rPr lang="ru-RU" sz="1400"/>
                      </a:br>
                      <a:r>
                        <a:rPr lang="ru-RU" sz="1400"/>
                        <a:t>структурного подразделения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/>
                        <a:t>Работник </a:t>
                      </a:r>
                      <a:br>
                        <a:rPr lang="ru-RU" sz="1400"/>
                      </a:br>
                      <a:r>
                        <a:rPr lang="ru-RU" sz="1400"/>
                        <a:t>по обслуживанию здания</a:t>
                      </a:r>
                      <a:endParaRPr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400"/>
                        <a:t>Меры для урегулирования конфликта интересов</a:t>
                      </a:r>
                      <a:endParaRPr/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70840">
                <a:tc>
                  <a:txBody>
                    <a:bodyPr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подать уведомление в министерство;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вывести из прямого подчинения руководителя структурного подразделения;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исключить прямое взаимодействие в рамках исполнения должностных обязанностей с родственниками;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принимать единолично решения в отношении родственников о поощрении, премировании, назначении и снятии дисциплинарных взысканий, 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решения о поощрении, премировании, назначении и снятии дисциплинарных взысканий принимать на основании рекомендаций комиссии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назначении двоюродного брата директором, а также при приеме второго брата на должность работника по обслуживанию здания подать уведомления в комиссию по урегулированию конфликта интересов, образованную в учреждении;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принимать решений, воздерживаться от обсуждения и голосования при рассмотрении вопросов в отношении своего двоюродного брата, являющегося работником по обслуживанию здания;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сложить обязанности председателя оценочной комиссии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сразу после назначения подать уведомление в комиссию по урегулированию конфликта интересов, образованную в учреждении о возникновении личной заинтересованности в отношении директора учреждения и руководителя структурного подразделения</a:t>
                      </a:r>
                      <a:endParaRPr lang="ru-RU" sz="14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4212" y="685799"/>
            <a:ext cx="9272588" cy="2971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/>
              <a:t>о мерах по предотвращению и урегулированию конфликта интересов в государственных организациях Новосибирской области, подведомственных министерству образования Новосибирской области, на примере результатов работы комиссии по предотвращению и урегулированию конфликта интересов, возникающего при исполнении должностных обязанностей руководителями организаций, подведомственных министерству образования Новосибирской области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Силакова Екатерина Евгеньевна,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начальник отдела организации управления и кадровой работы организационно-правового управления министерства образования Новосибирской области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90544" y="4817533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81891" y="4487332"/>
            <a:ext cx="8636721" cy="15070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b="1"/>
              <a:t>Комиссия по предотвращению и урегулированию конфликта интересов, возникающего при исполнении должностных обязанностей руководителями государственных учреждений Новосибирской области, подведомственных министерству образования Новосибирской области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40144" y="685800"/>
            <a:ext cx="8211128" cy="36152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Приказ министерства образования Новосибирской области от 07.04.2020 № 909 «О Порядке сообщения руководителями государственных учреждений Новосибирской области, подведомственных министерству образования Новосибирской области, о возникновении личной заинтересованности при исполнении должностных обязанностей, которая приводит или может привести к конфликту интересов»;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Приказ министерства образования Новосибирской области от 21.11.2023 № 2525 «О составе комиссии по предотвращению и урегулированию конфликта интересов, возникающего при исполнении должностных обязанностей руководителями государственных учреждений Новосибирской области, подведомственных министерству образования Новосибирской области»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603671" y="677155"/>
            <a:ext cx="2608811" cy="2608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8385771" y="3583829"/>
            <a:ext cx="304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https://minobr.nso.ru/page/4748</a:t>
            </a:r>
            <a:endParaRPr lang="ru-RU" sz="14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694938" y="5150042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4211" y="4902968"/>
            <a:ext cx="8534400" cy="15070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b="1"/>
              <a:t>Деятельность Комиссии по предотвращению и урегулированию конфликта интересов, возникающего при исполнении должностных обязанностей руководителями государственных учреждений Новосибирской области, подведомственных министерству образования Новосибирской области 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684211" y="685800"/>
            <a:ext cx="10473315" cy="361526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400">
                <a:solidFill>
                  <a:schemeClr val="tx1"/>
                </a:solidFill>
              </a:rPr>
              <a:t>Основные вопросы рассматриваемые на заседаниях комиссии: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tx1"/>
                </a:solidFill>
              </a:rPr>
              <a:t>уведомления о возникновении личной заинтересованности, которая приводит или может привести к конфликту интересов при исполнении должностных обязанностей;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tx1"/>
                </a:solidFill>
              </a:rPr>
              <a:t>итоги декларационных кампаний;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tx1"/>
                </a:solidFill>
              </a:rPr>
              <a:t>рассмотрение обращений граждан о совершении руководителями организаций коррупционных правонарушений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1109" y="5240865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7885" y="5041514"/>
            <a:ext cx="9882188" cy="150706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Федеральный закон от 25.12.2008 № 273-ФЗ «О противодействии коррупции»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40865" y="898236"/>
            <a:ext cx="10870479" cy="36152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Под </a:t>
            </a:r>
            <a:r>
              <a:rPr lang="ru-RU" sz="1800" b="1" u="sng">
                <a:solidFill>
                  <a:schemeClr val="tx1"/>
                </a:solidFill>
              </a:rPr>
              <a:t>конфликтом интересов </a:t>
            </a:r>
            <a:r>
              <a:rPr lang="ru-RU" sz="1800">
                <a:solidFill>
                  <a:schemeClr val="tx1"/>
                </a:solidFill>
              </a:rPr>
              <a:t>понимается ситуация, при которой личная заинтересованность (прямая или косвенная) лица, замещающего должность, замещение которой предусматривает обязанность принимать меры по предотвращению и урегулированию конфликта интересов, влияет или может повлиять на надлежащее, объективное и беспристрастное исполнение им должностных (служебных) обязанностей (осуществление полномочий).</a:t>
            </a:r>
            <a:r>
              <a:rPr lang="ru-RU" sz="1800" baseline="30000">
                <a:solidFill>
                  <a:schemeClr val="tx1"/>
                </a:solidFill>
              </a:rPr>
              <a:t> </a:t>
            </a:r>
            <a:endParaRPr lang="ru-RU" sz="180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Под </a:t>
            </a:r>
            <a:r>
              <a:rPr lang="ru-RU" sz="1800" b="1" u="sng">
                <a:solidFill>
                  <a:schemeClr val="tx1"/>
                </a:solidFill>
              </a:rPr>
              <a:t>личной заинтересованностью </a:t>
            </a:r>
            <a:r>
              <a:rPr lang="ru-RU" sz="1800">
                <a:solidFill>
                  <a:schemeClr val="tx1"/>
                </a:solidFill>
              </a:rPr>
              <a:t>понимается возможность получения доходов в виде денег, иного имущества, в том числе имущественных прав, услуг имущественного характера, результатов выполненных работ или каких-либо выгод (преимуществ) лицом, указанным в части 1 настоящей статьи, и (или) состоящими с ним в близком родстве или свойстве лицами (родителями, супругами, детьми, братьями, сестрами, а также братьями, сестрами, родителями, детьми супругов и супругами детей), гражданами или организациями, с которыми лицо, указанное в части 1 настоящей статьи, и (или) лица, состоящие с ним в близком родстве или свойстве, связаны имущественными, корпоративными или иными близкими отношениями. 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1109" y="5242406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4212" y="4819841"/>
            <a:ext cx="9355715" cy="15070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b="1"/>
              <a:t>Определение Судебной коллегии по гражданским делам Верховного Суда Российской Федерации от 27.07.2020 № 21-КГПР20-2-К5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69455" y="685800"/>
            <a:ext cx="11268363" cy="413404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К субъектам, взаимодействие которых может привести к возникновению конфликта интересов, отнесены </a:t>
            </a:r>
            <a:r>
              <a:rPr lang="ru-RU" b="1" u="sng">
                <a:solidFill>
                  <a:schemeClr val="tx1"/>
                </a:solidFill>
              </a:rPr>
              <a:t>не только лица, обладающие признаками близкого родства или свойства </a:t>
            </a:r>
            <a:r>
              <a:rPr lang="ru-RU">
                <a:solidFill>
                  <a:schemeClr val="tx1"/>
                </a:solidFill>
              </a:rPr>
              <a:t>(родители, дети, супруги (в том числе бывшие), братья, сестры, супруги братьев и сестер, братья и сестры супругов), </a:t>
            </a:r>
            <a:r>
              <a:rPr lang="ru-RU" b="1" u="sng">
                <a:solidFill>
                  <a:schemeClr val="tx1"/>
                </a:solidFill>
              </a:rPr>
              <a:t>но и иные лица, </a:t>
            </a:r>
            <a:r>
              <a:rPr lang="ru-RU">
                <a:solidFill>
                  <a:schemeClr val="tx1"/>
                </a:solidFill>
              </a:rPr>
              <a:t>отношения между которыми так или иначе могли повлечь за собой возникновение ситуации, при которой у лица, замещающего соответствующую должность, мог возникнуть конфликт интересов с этими лицами. </a:t>
            </a:r>
            <a:endParaRPr/>
          </a:p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При этом личная заинтересованность должностного лица может быть обусловлена такими побуждениями как карьеризм, семейственность, а также оказание содействия в трудоустройстве, продвижении по службе, поощрении подчиненного сотрудника, а также иное покровительство по службе, совершенное из личной заинтересованности.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1109" y="5258953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42467" y="275550"/>
            <a:ext cx="11221459" cy="15070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/>
              <a:t>Нарушения, выявляемые в результате предварительного рассмотрения уведомлений о возникновении личной заинтересованности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42467" y="2418002"/>
            <a:ext cx="10833533" cy="36152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родственник работает в непосредственном подчинении руководителя;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решение о премировании, применении и снятии мер юридической ответственности к родственнику осуществляется непосредственно руководителем;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в случае наличия прямого подчинения между руководителем и его родственником на заседании комиссии по назначению стимулирующих выплат руководитель представляет оценочный лист в отношении своего родственника.</a:t>
            </a:r>
            <a:endParaRPr/>
          </a:p>
          <a:p>
            <a:pPr marL="0" indent="0">
              <a:buNone/>
              <a:defRPr/>
            </a:pPr>
            <a:r>
              <a:rPr lang="ru-RU" sz="1800">
                <a:solidFill>
                  <a:schemeClr val="tx1"/>
                </a:solidFill>
              </a:rPr>
              <a:t>При трудоустройстве нескольких родственников руководителя в одной организации: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один из них входил в состав комиссии по назначению стимулирующих выплат и не воздерживался от обсуждения и голосования при назначении стимулирующих выплат ни в отношении себя, ни в отношении своих родственников;</a:t>
            </a:r>
            <a:endParaRPr/>
          </a:p>
          <a:p>
            <a:pPr>
              <a:defRPr/>
            </a:pPr>
            <a:r>
              <a:rPr lang="ru-RU" sz="1800">
                <a:solidFill>
                  <a:schemeClr val="tx1"/>
                </a:solidFill>
              </a:rPr>
              <a:t>не подавались уведомления в комиссию по урегулированию конфликта интересов, созданную в учреждении, и не принимались меры по урегулированию (предотвращению) конфликта интересов со стороны родственников.</a:t>
            </a:r>
            <a:endParaRPr/>
          </a:p>
          <a:p>
            <a:pPr>
              <a:defRPr/>
            </a:pPr>
            <a:endParaRPr lang="ru-RU" sz="1800">
              <a:solidFill>
                <a:schemeClr val="tx1"/>
              </a:solidFill>
            </a:endParaRPr>
          </a:p>
          <a:p>
            <a:pPr>
              <a:buFont typeface="Courier New"/>
              <a:buChar char="o"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9526" y="5297824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81011" y="386386"/>
            <a:ext cx="8534400" cy="150706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/>
              <a:t>Рекомендации комиссии </a:t>
            </a:r>
            <a:br>
              <a:rPr lang="ru-RU" sz="2400" b="1"/>
            </a:br>
            <a:r>
              <a:rPr lang="ru-RU" sz="2400" b="1"/>
              <a:t>по урегулированию конфликта интересов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81011" y="2013526"/>
            <a:ext cx="10103861" cy="36152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исключить прямое взаимодействие руководителя и родственника в рамках исполнения должностных обязанностей;</a:t>
            </a:r>
            <a:endParaRPr/>
          </a:p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не принимать участие в обсуждениях и исключить единоличное принятие решений в отношении поощрения и применения мер ответственности к родственнику, рекомендуется принимать такие решения на основании предложений комиссии;</a:t>
            </a:r>
            <a:endParaRPr/>
          </a:p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исключить единоличное принятие решений о премировании работника и размере премии, рекомендуется рассмотрение данного вопроса выносить на комиссию по назначению стимулирующих выплат (п. 4.14.2 Тарифного соглашения).</a:t>
            </a:r>
            <a:endParaRPr/>
          </a:p>
          <a:p>
            <a:pPr marL="0" indent="0">
              <a:buNone/>
              <a:defRPr/>
            </a:pPr>
            <a:r>
              <a:rPr lang="ru-RU" b="1">
                <a:solidFill>
                  <a:schemeClr val="tx1"/>
                </a:solidFill>
              </a:rPr>
              <a:t>Рекомендуем пересмотреть положения об оплате труда, о премировании, а также коллективные договоры с целью внесения изменений в положения в части принятия решений о премировании.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0290" y="5258953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b="1"/>
              <a:t>Результаты мониторинга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0290" y="5258953"/>
            <a:ext cx="1470891" cy="147089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xmlns:a="http://schemas.openxmlformats.org/drawingml/2006/main" noGrp="1"/>
          </p:cNvGraphicFramePr>
          <p:nvPr/>
        </p:nvGraphicFramePr>
        <p:xfrm>
          <a:off x="684212" y="719666"/>
          <a:ext cx="10279352" cy="345517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658303"/>
                <a:gridCol w="4578049"/>
                <a:gridCol w="4043000"/>
              </a:tblGrid>
              <a:tr h="137595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ГОД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Выявлено родственных связей между сотрудниками учреждений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Подано уведомлений о наличии личной заинтересованности </a:t>
                      </a:r>
                      <a:endParaRPr/>
                    </a:p>
                  </a:txBody>
                  <a:tcPr anchor="ctr"/>
                </a:tc>
              </a:tr>
              <a:tr h="55802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2021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116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26</a:t>
                      </a:r>
                      <a:endParaRPr/>
                    </a:p>
                  </a:txBody>
                  <a:tcPr anchor="ctr"/>
                </a:tc>
              </a:tr>
              <a:tr h="55802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2022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122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28</a:t>
                      </a:r>
                      <a:endParaRPr/>
                    </a:p>
                  </a:txBody>
                  <a:tcPr anchor="ctr"/>
                </a:tc>
              </a:tr>
              <a:tr h="963167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2023</a:t>
                      </a:r>
                      <a:br>
                        <a:rPr lang="ru-RU"/>
                      </a:br>
                      <a:r>
                        <a:rPr lang="ru-RU"/>
                        <a:t>(9 месяцев )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124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24</a:t>
                      </a:r>
                      <a:endParaRPr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684211" y="4487331"/>
            <a:ext cx="9137656" cy="1507066"/>
          </a:xfrm>
        </p:spPr>
        <p:txBody>
          <a:bodyPr/>
          <a:lstStyle/>
          <a:p>
            <a:pPr>
              <a:defRPr/>
            </a:pPr>
            <a:r>
              <a:rPr lang="ru-RU" b="1"/>
              <a:t>Антикоррупционное просвещение 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684211" y="685800"/>
            <a:ext cx="10427133" cy="361526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>
                <a:solidFill>
                  <a:schemeClr val="tx1"/>
                </a:solidFill>
              </a:rPr>
              <a:t>Ознакомление сотрудников учреждения с антикоррупционной политикой, положением о конфликте интересов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tx1"/>
                </a:solidFill>
              </a:rPr>
              <a:t>Проведение профилактических бесед о необходимости подачи уведомлений при возникновении личной заинтересованности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40290" y="5258953"/>
            <a:ext cx="1470891" cy="1470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Arial"/>
        <a:cs typeface="Arial"/>
      </a:majorFont>
      <a:minorFont>
        <a:latin typeface="Century Gothic"/>
        <a:ea typeface="Arial"/>
        <a:cs typeface="Arial"/>
      </a:minorFont>
    </a:fontScheme>
    <a:fmtScheme name="Slice">
      <a:fillStyleLst>
        <a:solidFill>
          <a:schemeClr val="phClr"/>
        </a:solidFill>
        <a:gradFill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hueMod val="94000"/>
              <a:alpha val="60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0</Words>
  <Application>Р7-Офис/7.3.3.0</Application>
  <DocSecurity>0</DocSecurity>
  <PresentationFormat>Широкоэкранный</PresentationFormat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>PNO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мерах по предотвращению и урегулированию конфликта интересов в государственных организациях Новосибирской области, подведомственных министерству образования Новосибирской области, на примере результатов работы комиссии по предотвращению и урегулированию конфликта интересов, возникающего при исполнении должностных обязанностей руководителями организаций, подведомственных министерству образования Новосибирской области</dc:title>
  <dc:subject/>
  <dc:creator>Силакова Екатерина Евгеньевна</dc:creator>
  <cp:keywords/>
  <dc:description/>
  <dc:identifier/>
  <dc:language/>
  <cp:lastModifiedBy/>
  <cp:revision>22</cp:revision>
  <dcterms:created xsi:type="dcterms:W3CDTF">2023-11-21T07:05:18Z</dcterms:created>
  <dcterms:modified xsi:type="dcterms:W3CDTF">2023-11-24T05:55:07Z</dcterms:modified>
  <cp:category/>
  <cp:contentStatus/>
  <cp:version/>
</cp:coreProperties>
</file>