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handoutMasterIdLst>
    <p:handoutMasterId r:id="rId17"/>
  </p:handoutMasterIdLst>
  <p:sldIdLst>
    <p:sldId id="256" r:id="rId2"/>
    <p:sldId id="257" r:id="rId3"/>
    <p:sldId id="258" r:id="rId4"/>
    <p:sldId id="271" r:id="rId5"/>
    <p:sldId id="259" r:id="rId6"/>
    <p:sldId id="260" r:id="rId7"/>
    <p:sldId id="272" r:id="rId8"/>
    <p:sldId id="261" r:id="rId9"/>
    <p:sldId id="264" r:id="rId10"/>
    <p:sldId id="265" r:id="rId11"/>
    <p:sldId id="266" r:id="rId12"/>
    <p:sldId id="267" r:id="rId13"/>
    <p:sldId id="269" r:id="rId14"/>
    <p:sldId id="270" r:id="rId15"/>
  </p:sldIdLst>
  <p:sldSz cx="9144000" cy="5143500" type="screen16x9"/>
  <p:notesSz cx="9926638" cy="6797675"/>
  <p:defaultTextStyle>
    <a:defPPr>
      <a:defRPr lang="ru-RU"/>
    </a:defPPr>
    <a:lvl1pPr marL="0" algn="l" defTabSz="9144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  <p15:guide id="3" orient="horz" pos="16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>
              <a:solidFill>
                <a:schemeClr val="lt1"/>
              </a:solidFill>
            </a:ln>
          </a:left>
          <a:right>
            <a:ln w="12700">
              <a:solidFill>
                <a:schemeClr val="lt1"/>
              </a:solidFill>
            </a:ln>
          </a:right>
          <a:top>
            <a:ln w="12700">
              <a:solidFill>
                <a:schemeClr val="lt1"/>
              </a:solidFill>
            </a:ln>
          </a:top>
          <a:bottom>
            <a:ln w="12700">
              <a:solidFill>
                <a:schemeClr val="lt1"/>
              </a:solidFill>
            </a:ln>
          </a:bottom>
          <a:insideH>
            <a:ln w="12700">
              <a:solidFill>
                <a:schemeClr val="lt1"/>
              </a:solidFill>
            </a:ln>
          </a:insideH>
          <a:insideV>
            <a:ln w="12700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  <a:fill>
          <a:solidFill>
            <a:schemeClr val="accent1">
              <a:tint val="40000"/>
            </a:schemeClr>
          </a:solidFill>
        </a:fill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prstClr val="black"/>
        </a:fontRef>
        <a:schemeClr val="lt1"/>
      </a:tcTxStyle>
      <a:tcStyle>
        <a:tcBdr>
          <a:bottom>
            <a:ln w="38100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  <a:neCell>
      <a:tcStyle>
        <a:tcBdr/>
      </a:tcStyle>
    </a:neCell>
    <a:nwCell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4" d="100"/>
          <a:sy n="144" d="100"/>
        </p:scale>
        <p:origin x="654" y="102"/>
      </p:cViewPr>
      <p:guideLst>
        <p:guide orient="horz" pos="2160"/>
        <p:guide pos="2880"/>
        <p:guide orient="horz" pos="16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4301543" cy="339884"/>
          </a:xfrm>
          <a:prstGeom prst="rect">
            <a:avLst/>
          </a:prstGeom>
        </p:spPr>
        <p:txBody>
          <a:bodyPr vert="horz" lIns="107031" tIns="53515" rIns="107031" bIns="53515" rtlCol="0"/>
          <a:lstStyle>
            <a:lvl1pPr algn="l">
              <a:defRPr sz="14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5623372" y="1"/>
            <a:ext cx="4301543" cy="339884"/>
          </a:xfrm>
          <a:prstGeom prst="rect">
            <a:avLst/>
          </a:prstGeom>
        </p:spPr>
        <p:txBody>
          <a:bodyPr vert="horz" lIns="107031" tIns="53515" rIns="107031" bIns="53515" rtlCol="0"/>
          <a:lstStyle>
            <a:lvl1pPr algn="r">
              <a:defRPr sz="1400"/>
            </a:lvl1pPr>
          </a:lstStyle>
          <a:p>
            <a:fld id="{A607370E-D29D-435C-BCC1-2E094712E9FB}" type="datetimeFigureOut">
              <a:rPr lang="ru-RU" smtClean="0"/>
              <a:t>24.11.2023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6457792"/>
            <a:ext cx="4301543" cy="339884"/>
          </a:xfrm>
          <a:prstGeom prst="rect">
            <a:avLst/>
          </a:prstGeom>
        </p:spPr>
        <p:txBody>
          <a:bodyPr vert="horz" lIns="107031" tIns="53515" rIns="107031" bIns="53515" rtlCol="0" anchor="b"/>
          <a:lstStyle>
            <a:lvl1pPr algn="l">
              <a:defRPr sz="14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5623372" y="6457792"/>
            <a:ext cx="4301543" cy="339884"/>
          </a:xfrm>
          <a:prstGeom prst="rect">
            <a:avLst/>
          </a:prstGeom>
        </p:spPr>
        <p:txBody>
          <a:bodyPr vert="horz" lIns="107031" tIns="53515" rIns="107031" bIns="53515" rtlCol="0" anchor="b"/>
          <a:lstStyle>
            <a:lvl1pPr algn="r">
              <a:defRPr sz="1400"/>
            </a:lvl1pPr>
          </a:lstStyle>
          <a:p>
            <a:fld id="{501A25A0-B6EA-422B-9920-ACBE2369764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7391532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4301543" cy="339884"/>
          </a:xfrm>
          <a:prstGeom prst="rect">
            <a:avLst/>
          </a:prstGeom>
        </p:spPr>
        <p:txBody>
          <a:bodyPr vert="horz" lIns="107031" tIns="53515" rIns="107031" bIns="53515" rtlCol="0"/>
          <a:lstStyle>
            <a:lvl1pPr algn="l">
              <a:defRPr sz="14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623372" y="1"/>
            <a:ext cx="4301543" cy="339884"/>
          </a:xfrm>
          <a:prstGeom prst="rect">
            <a:avLst/>
          </a:prstGeom>
        </p:spPr>
        <p:txBody>
          <a:bodyPr vert="horz" lIns="107031" tIns="53515" rIns="107031" bIns="53515" rtlCol="0"/>
          <a:lstStyle>
            <a:lvl1pPr algn="r">
              <a:defRPr sz="1400"/>
            </a:lvl1pPr>
          </a:lstStyle>
          <a:p>
            <a:fld id="{E2990EA1-E1E9-41E3-B9ED-F8B1EEFEA21D}" type="datetimeFigureOut">
              <a:rPr lang="ru-RU" smtClean="0"/>
              <a:t>24.11.2023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9313"/>
            <a:ext cx="4078288" cy="22955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07031" tIns="53515" rIns="107031" bIns="53515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92664" y="3270857"/>
            <a:ext cx="7941310" cy="2677109"/>
          </a:xfrm>
          <a:prstGeom prst="rect">
            <a:avLst/>
          </a:prstGeom>
        </p:spPr>
        <p:txBody>
          <a:bodyPr vert="horz" lIns="107031" tIns="53515" rIns="107031" bIns="53515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6457792"/>
            <a:ext cx="4301543" cy="339884"/>
          </a:xfrm>
          <a:prstGeom prst="rect">
            <a:avLst/>
          </a:prstGeom>
        </p:spPr>
        <p:txBody>
          <a:bodyPr vert="horz" lIns="107031" tIns="53515" rIns="107031" bIns="53515" rtlCol="0" anchor="b"/>
          <a:lstStyle>
            <a:lvl1pPr algn="l">
              <a:defRPr sz="14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623372" y="6457792"/>
            <a:ext cx="4301543" cy="339884"/>
          </a:xfrm>
          <a:prstGeom prst="rect">
            <a:avLst/>
          </a:prstGeom>
        </p:spPr>
        <p:txBody>
          <a:bodyPr vert="horz" lIns="107031" tIns="53515" rIns="107031" bIns="53515" rtlCol="0" anchor="b"/>
          <a:lstStyle>
            <a:lvl1pPr algn="r">
              <a:defRPr sz="1400"/>
            </a:lvl1pPr>
          </a:lstStyle>
          <a:p>
            <a:fld id="{61DAAC75-5836-461B-92B1-D4D50DCD0E1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2827665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itle" preserve="1" userDrawn="1">
  <p:cSld name="Титульны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 bwMode="auto">
          <a:xfrm>
            <a:off x="685800" y="1597820"/>
            <a:ext cx="7772400" cy="1102519"/>
          </a:xfrm>
        </p:spPr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 bwMode="auto"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  <a:lvl6pPr marL="1714500" indent="0" algn="ctr">
              <a:buNone/>
              <a:defRPr/>
            </a:lvl6pPr>
            <a:lvl7pPr marL="2057400" indent="0" algn="ctr">
              <a:buNone/>
              <a:defRPr/>
            </a:lvl7pPr>
            <a:lvl8pPr marL="2400300" indent="0" algn="ctr">
              <a:buNone/>
              <a:defRPr/>
            </a:lvl8pPr>
            <a:lvl9pPr marL="2743200" indent="0" algn="ctr">
              <a:buNone/>
              <a:defRPr/>
            </a:lvl9pPr>
          </a:lstStyle>
          <a:p>
            <a:pPr>
              <a:defRPr/>
            </a:pPr>
            <a:r>
              <a:rPr lang="ru-RU"/>
              <a:t>Образец подзаголовка</a:t>
            </a:r>
            <a:endParaRPr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vertTx" preserve="1" userDrawn="1">
  <p:cSld name="Заголовок и вертикальный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vertTitleAndTx" preserve="1" userDrawn="1">
  <p:cSld name="Вертикальный заголовок и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 bwMode="auto">
          <a:xfrm>
            <a:off x="6770688" y="0"/>
            <a:ext cx="2220912" cy="5143500"/>
          </a:xfrm>
        </p:spPr>
        <p:txBody>
          <a:bodyPr vert="eaVert"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>
          <a:xfrm>
            <a:off x="107949" y="0"/>
            <a:ext cx="6510338" cy="5143500"/>
          </a:xfrm>
        </p:spPr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xOverObj" preserve="1" userDrawn="1">
  <p:cSld name="Заголовок и текст над объектом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107951" y="1"/>
            <a:ext cx="7632700" cy="598885"/>
          </a:xfrm>
        </p:spPr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 bwMode="auto">
          <a:xfrm>
            <a:off x="250826" y="800100"/>
            <a:ext cx="8740775" cy="2114550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 bwMode="auto">
          <a:xfrm>
            <a:off x="250826" y="3028950"/>
            <a:ext cx="8740775" cy="2114550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objOnly" preserve="1" userDrawn="1">
  <p:cSld name="Объек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 bwMode="auto">
          <a:xfrm>
            <a:off x="107949" y="0"/>
            <a:ext cx="8883650" cy="5143500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3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bl" preserve="1" userDrawn="1">
  <p:cSld name="Заголовок и таблиц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107951" y="1"/>
            <a:ext cx="7632700" cy="598885"/>
          </a:xfrm>
        </p:spPr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 bwMode="auto">
          <a:xfrm>
            <a:off x="250826" y="800100"/>
            <a:ext cx="8740775" cy="4343400"/>
          </a:xfrm>
        </p:spPr>
        <p:txBody>
          <a:bodyPr/>
          <a:lstStyle/>
          <a:p>
            <a:pPr lvl="0">
              <a:defRPr/>
            </a:pPr>
            <a:r>
              <a:rPr lang="ru-RU"/>
              <a:t>Вставка таблицы</a:t>
            </a:r>
            <a:endParaRPr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woObjOverTx" preserve="1" userDrawn="1">
  <p:cSld name="Заголовок и два объекта над текстом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107951" y="1"/>
            <a:ext cx="7632700" cy="598885"/>
          </a:xfrm>
        </p:spPr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 bwMode="auto">
          <a:xfrm>
            <a:off x="250825" y="800100"/>
            <a:ext cx="4294188" cy="2114550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Содержимое 3"/>
          <p:cNvSpPr>
            <a:spLocks noGrp="1"/>
          </p:cNvSpPr>
          <p:nvPr>
            <p:ph sz="quarter" idx="2"/>
          </p:nvPr>
        </p:nvSpPr>
        <p:spPr bwMode="auto">
          <a:xfrm>
            <a:off x="4697414" y="800100"/>
            <a:ext cx="4294187" cy="2114550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Текст 4"/>
          <p:cNvSpPr>
            <a:spLocks noGrp="1"/>
          </p:cNvSpPr>
          <p:nvPr>
            <p:ph type="body" sz="half" idx="3"/>
          </p:nvPr>
        </p:nvSpPr>
        <p:spPr bwMode="auto">
          <a:xfrm>
            <a:off x="250826" y="3028950"/>
            <a:ext cx="8740775" cy="2114550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6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obj" preserve="1" userDrawn="1">
  <p:cSld name="Заголовок и объек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secHead" preserve="1" userDrawn="1">
  <p:cSld name="Заголовок раздел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woObj" preserve="1" userDrawn="1">
  <p:cSld name="Два объект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 bwMode="auto">
          <a:xfrm>
            <a:off x="250825" y="800100"/>
            <a:ext cx="4294188" cy="4343400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 bwMode="auto">
          <a:xfrm>
            <a:off x="4697414" y="800100"/>
            <a:ext cx="4294187" cy="4343400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woTxTwoObj" preserve="1" userDrawn="1">
  <p:cSld name="Сравнение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 bwMode="auto"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 bwMode="auto"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 bwMode="auto"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7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itleOnly" preserve="1" userDrawn="1">
  <p:cSld name="Только заголовок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blank" preserve="1" userDrawn="1">
  <p:cSld name="Пусто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objTx" preserve="1" userDrawn="1">
  <p:cSld name="Объект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 bwMode="auto">
          <a:xfrm>
            <a:off x="3575050" y="204789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700"/>
            </a:lvl4pPr>
            <a:lvl5pPr marL="1371600" indent="0">
              <a:buNone/>
              <a:defRPr sz="700"/>
            </a:lvl5pPr>
            <a:lvl6pPr marL="1714500" indent="0">
              <a:buNone/>
              <a:defRPr sz="700"/>
            </a:lvl6pPr>
            <a:lvl7pPr marL="2057400" indent="0">
              <a:buNone/>
              <a:defRPr sz="700"/>
            </a:lvl7pPr>
            <a:lvl8pPr marL="2400300" indent="0">
              <a:buNone/>
              <a:defRPr sz="700"/>
            </a:lvl8pPr>
            <a:lvl9pPr marL="2743200" indent="0">
              <a:buNone/>
              <a:defRPr sz="7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picTx" preserve="1" userDrawn="1">
  <p:cSld name="Рисунок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 bwMode="auto"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>
              <a:defRPr/>
            </a:pPr>
            <a:r>
              <a:rPr lang="ru-RU"/>
              <a:t>Вставка рисунка</a:t>
            </a:r>
            <a:endParaRPr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700"/>
            </a:lvl4pPr>
            <a:lvl5pPr marL="1371600" indent="0">
              <a:buNone/>
              <a:defRPr sz="700"/>
            </a:lvl5pPr>
            <a:lvl6pPr marL="1714500" indent="0">
              <a:buNone/>
              <a:defRPr sz="700"/>
            </a:lvl6pPr>
            <a:lvl7pPr marL="2057400" indent="0">
              <a:buNone/>
              <a:defRPr sz="700"/>
            </a:lvl7pPr>
            <a:lvl8pPr marL="2400300" indent="0">
              <a:buNone/>
              <a:defRPr sz="700"/>
            </a:lvl8pPr>
            <a:lvl9pPr marL="2743200" indent="0">
              <a:buNone/>
              <a:defRPr sz="7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accent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07951" y="1"/>
            <a:ext cx="7632700" cy="59888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0826" y="800100"/>
            <a:ext cx="8740775" cy="434340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115716" name="Rectangle 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675689" y="4893470"/>
            <a:ext cx="250825" cy="2500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000" tIns="10800" rIns="18000" bIns="1080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ts val="0"/>
              </a:spcBef>
              <a:buFontTx/>
              <a:buNone/>
              <a:defRPr sz="900" b="0">
                <a:latin typeface="+mn-lt"/>
              </a:defRPr>
            </a:lvl1pPr>
          </a:lstStyle>
          <a:p>
            <a:pPr>
              <a:defRPr/>
            </a:pPr>
            <a:fld id="{35579F9D-51E4-401A-8A7E-2CC382600604}" type="slidenum">
              <a:rPr lang="ru-RU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</p:sldLayoutIdLst>
  <p:hf hdr="0" dt="0"/>
  <p:txStyles>
    <p:titleStyle>
      <a:lvl1pPr algn="l">
        <a:spcBef>
          <a:spcPts val="0"/>
        </a:spcBef>
        <a:spcAft>
          <a:spcPts val="0"/>
        </a:spcAft>
        <a:defRPr sz="2100">
          <a:solidFill>
            <a:schemeClr val="tx1"/>
          </a:solidFill>
          <a:latin typeface="+mj-lt"/>
          <a:ea typeface="+mj-ea"/>
          <a:cs typeface="+mj-cs"/>
        </a:defRPr>
      </a:lvl1pPr>
      <a:lvl2pPr algn="l">
        <a:spcBef>
          <a:spcPts val="0"/>
        </a:spcBef>
        <a:spcAft>
          <a:spcPts val="0"/>
        </a:spcAft>
        <a:defRPr sz="2100">
          <a:solidFill>
            <a:schemeClr val="tx1"/>
          </a:solidFill>
          <a:latin typeface="Arial"/>
        </a:defRPr>
      </a:lvl2pPr>
      <a:lvl3pPr algn="l">
        <a:spcBef>
          <a:spcPts val="0"/>
        </a:spcBef>
        <a:spcAft>
          <a:spcPts val="0"/>
        </a:spcAft>
        <a:defRPr sz="2100">
          <a:solidFill>
            <a:schemeClr val="tx1"/>
          </a:solidFill>
          <a:latin typeface="Arial"/>
        </a:defRPr>
      </a:lvl3pPr>
      <a:lvl4pPr algn="l">
        <a:spcBef>
          <a:spcPts val="0"/>
        </a:spcBef>
        <a:spcAft>
          <a:spcPts val="0"/>
        </a:spcAft>
        <a:defRPr sz="2100">
          <a:solidFill>
            <a:schemeClr val="tx1"/>
          </a:solidFill>
          <a:latin typeface="Arial"/>
        </a:defRPr>
      </a:lvl4pPr>
      <a:lvl5pPr algn="l">
        <a:spcBef>
          <a:spcPts val="0"/>
        </a:spcBef>
        <a:spcAft>
          <a:spcPts val="0"/>
        </a:spcAft>
        <a:defRPr sz="2100">
          <a:solidFill>
            <a:schemeClr val="tx1"/>
          </a:solidFill>
          <a:latin typeface="Arial"/>
        </a:defRPr>
      </a:lvl5pPr>
      <a:lvl6pPr marL="342900" algn="l">
        <a:spcBef>
          <a:spcPts val="0"/>
        </a:spcBef>
        <a:spcAft>
          <a:spcPts val="0"/>
        </a:spcAft>
        <a:defRPr sz="2100">
          <a:solidFill>
            <a:schemeClr val="tx1"/>
          </a:solidFill>
          <a:latin typeface="Arial"/>
        </a:defRPr>
      </a:lvl6pPr>
      <a:lvl7pPr marL="685800" algn="l">
        <a:spcBef>
          <a:spcPts val="0"/>
        </a:spcBef>
        <a:spcAft>
          <a:spcPts val="0"/>
        </a:spcAft>
        <a:defRPr sz="2100">
          <a:solidFill>
            <a:schemeClr val="tx1"/>
          </a:solidFill>
          <a:latin typeface="Arial"/>
        </a:defRPr>
      </a:lvl7pPr>
      <a:lvl8pPr marL="1028700" algn="l">
        <a:spcBef>
          <a:spcPts val="0"/>
        </a:spcBef>
        <a:spcAft>
          <a:spcPts val="0"/>
        </a:spcAft>
        <a:defRPr sz="2100">
          <a:solidFill>
            <a:schemeClr val="tx1"/>
          </a:solidFill>
          <a:latin typeface="Arial"/>
        </a:defRPr>
      </a:lvl8pPr>
      <a:lvl9pPr marL="1371600" algn="l">
        <a:spcBef>
          <a:spcPts val="0"/>
        </a:spcBef>
        <a:spcAft>
          <a:spcPts val="0"/>
        </a:spcAft>
        <a:defRPr sz="2100">
          <a:solidFill>
            <a:schemeClr val="tx1"/>
          </a:solidFill>
          <a:latin typeface="Arial"/>
        </a:defRPr>
      </a:lvl9pPr>
    </p:titleStyle>
    <p:bodyStyle>
      <a:lvl1pPr marL="257175" indent="-257175" algn="l">
        <a:spcBef>
          <a:spcPts val="0"/>
        </a:spcBef>
        <a:spcAft>
          <a:spcPts val="0"/>
        </a:spcAft>
        <a:buFont typeface="Wingdings"/>
        <a:buChar char="Ø"/>
        <a:defRPr sz="21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>
        <a:spcBef>
          <a:spcPts val="0"/>
        </a:spcBef>
        <a:spcAft>
          <a:spcPts val="0"/>
        </a:spcAft>
        <a:buFont typeface="Wingdings"/>
        <a:buChar char="§"/>
        <a:defRPr sz="1800">
          <a:solidFill>
            <a:schemeClr val="tx1"/>
          </a:solidFill>
          <a:latin typeface="+mn-lt"/>
        </a:defRPr>
      </a:lvl2pPr>
      <a:lvl3pPr marL="857250" indent="-171450" algn="l">
        <a:spcBef>
          <a:spcPts val="0"/>
        </a:spcBef>
        <a:spcAft>
          <a:spcPts val="0"/>
        </a:spcAft>
        <a:buChar char="•"/>
        <a:defRPr sz="1800">
          <a:solidFill>
            <a:schemeClr val="tx1"/>
          </a:solidFill>
          <a:latin typeface="+mn-lt"/>
        </a:defRPr>
      </a:lvl3pPr>
      <a:lvl4pPr marL="1200150" indent="-171450" algn="l">
        <a:spcBef>
          <a:spcPts val="0"/>
        </a:spcBef>
        <a:spcAft>
          <a:spcPts val="0"/>
        </a:spcAft>
        <a:buChar char="–"/>
        <a:defRPr sz="1500">
          <a:solidFill>
            <a:schemeClr val="tx1"/>
          </a:solidFill>
          <a:latin typeface="+mn-lt"/>
        </a:defRPr>
      </a:lvl4pPr>
      <a:lvl5pPr marL="1543050" indent="-171450" algn="l">
        <a:spcBef>
          <a:spcPts val="0"/>
        </a:spcBef>
        <a:spcAft>
          <a:spcPts val="0"/>
        </a:spcAft>
        <a:buChar char="»"/>
        <a:defRPr sz="1500">
          <a:solidFill>
            <a:schemeClr val="tx1"/>
          </a:solidFill>
          <a:latin typeface="+mn-lt"/>
        </a:defRPr>
      </a:lvl5pPr>
      <a:lvl6pPr marL="1885950" indent="-171450" algn="l">
        <a:spcBef>
          <a:spcPts val="0"/>
        </a:spcBef>
        <a:spcAft>
          <a:spcPts val="0"/>
        </a:spcAft>
        <a:buChar char="»"/>
        <a:defRPr sz="1500">
          <a:solidFill>
            <a:schemeClr val="tx1"/>
          </a:solidFill>
          <a:latin typeface="+mn-lt"/>
        </a:defRPr>
      </a:lvl6pPr>
      <a:lvl7pPr marL="2228850" indent="-171450" algn="l">
        <a:spcBef>
          <a:spcPts val="0"/>
        </a:spcBef>
        <a:spcAft>
          <a:spcPts val="0"/>
        </a:spcAft>
        <a:buChar char="»"/>
        <a:defRPr sz="1500">
          <a:solidFill>
            <a:schemeClr val="tx1"/>
          </a:solidFill>
          <a:latin typeface="+mn-lt"/>
        </a:defRPr>
      </a:lvl7pPr>
      <a:lvl8pPr marL="2571750" indent="-171450" algn="l">
        <a:spcBef>
          <a:spcPts val="0"/>
        </a:spcBef>
        <a:spcAft>
          <a:spcPts val="0"/>
        </a:spcAft>
        <a:buChar char="»"/>
        <a:defRPr sz="1500">
          <a:solidFill>
            <a:schemeClr val="tx1"/>
          </a:solidFill>
          <a:latin typeface="+mn-lt"/>
        </a:defRPr>
      </a:lvl8pPr>
      <a:lvl9pPr marL="2914650" indent="-171450" algn="l">
        <a:spcBef>
          <a:spcPts val="0"/>
        </a:spcBef>
        <a:spcAft>
          <a:spcPts val="0"/>
        </a:spcAft>
        <a:buChar char="»"/>
        <a:defRPr sz="15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685800">
        <a:defRPr sz="135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>
        <a:defRPr sz="135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>
        <a:defRPr sz="135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>
        <a:defRPr sz="135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>
        <a:defRPr sz="135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>
        <a:defRPr sz="135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>
        <a:defRPr sz="135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>
        <a:defRPr sz="135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>
        <a:defRPr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pic>
        <p:nvPicPr>
          <p:cNvPr id="5" name="Рисунок 4"/>
          <p:cNvPicPr>
            <a:picLocks noChangeAspect="1"/>
          </p:cNvPicPr>
          <p:nvPr/>
        </p:nvPicPr>
        <p:blipFill>
          <a:blip r:embed="rId2"/>
          <a:stretch/>
        </p:blipFill>
        <p:spPr bwMode="auto">
          <a:xfrm>
            <a:off x="53012" y="51469"/>
            <a:ext cx="639759" cy="720049"/>
          </a:xfrm>
          <a:prstGeom prst="rect">
            <a:avLst/>
          </a:prstGeom>
          <a:effectLst>
            <a:outerShdw blurRad="12700" dist="38100" dir="5400000" sx="99000" sy="99000" algn="t" rotWithShape="0">
              <a:prstClr val="black">
                <a:alpha val="29000"/>
              </a:prstClr>
            </a:outerShdw>
            <a:reflection blurRad="6350" stA="14000" endPos="31000" dir="5400000" sy="-100000" algn="bl" rotWithShape="0"/>
          </a:effectLst>
        </p:spPr>
      </p:pic>
      <p:sp>
        <p:nvSpPr>
          <p:cNvPr id="9" name="Прямоугольник 8"/>
          <p:cNvSpPr/>
          <p:nvPr/>
        </p:nvSpPr>
        <p:spPr bwMode="auto">
          <a:xfrm>
            <a:off x="614042" y="4083916"/>
            <a:ext cx="8027447" cy="823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defRPr/>
            </a:pPr>
            <a:r>
              <a:rPr lang="ru-RU" sz="1600" b="1">
                <a:solidFill>
                  <a:schemeClr val="bg1"/>
                </a:solidFill>
                <a:latin typeface="Franklin Gothic Book"/>
                <a:ea typeface="Tahoma"/>
                <a:cs typeface="Tahoma"/>
              </a:rPr>
              <a:t>Начальник организационно-правового управления </a:t>
            </a:r>
            <a:endParaRPr/>
          </a:p>
          <a:p>
            <a:pPr algn="r">
              <a:defRPr/>
            </a:pPr>
            <a:r>
              <a:rPr lang="ru-RU" sz="1600" b="1">
                <a:solidFill>
                  <a:schemeClr val="bg1"/>
                </a:solidFill>
                <a:latin typeface="Franklin Gothic Book"/>
                <a:ea typeface="Tahoma"/>
                <a:cs typeface="Tahoma"/>
              </a:rPr>
              <a:t>министерства образования Новосибирской области </a:t>
            </a:r>
            <a:endParaRPr sz="1100"/>
          </a:p>
          <a:p>
            <a:pPr algn="r">
              <a:defRPr/>
            </a:pPr>
            <a:r>
              <a:rPr lang="ru-RU" sz="1600" b="1">
                <a:solidFill>
                  <a:schemeClr val="bg1"/>
                </a:solidFill>
                <a:latin typeface="Franklin Gothic Book"/>
                <a:ea typeface="Tahoma"/>
                <a:cs typeface="Tahoma"/>
              </a:rPr>
              <a:t>Татьяна Михайловна Тарасик</a:t>
            </a:r>
            <a:endParaRPr/>
          </a:p>
        </p:txBody>
      </p:sp>
      <p:sp>
        <p:nvSpPr>
          <p:cNvPr id="6" name="Блок-схема: альтернативный процесс 5"/>
          <p:cNvSpPr/>
          <p:nvPr/>
        </p:nvSpPr>
        <p:spPr bwMode="auto">
          <a:xfrm>
            <a:off x="496770" y="627534"/>
            <a:ext cx="8366484" cy="2664295"/>
          </a:xfrm>
          <a:prstGeom prst="flowChartAlternateProcess">
            <a:avLst/>
          </a:prstGeom>
          <a:noFill/>
          <a:ln w="9525">
            <a:noFill/>
          </a:ln>
          <a:effectLst>
            <a:reflection blurRad="6350" stA="52000" endA="300" endPos="10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defRPr/>
            </a:pPr>
            <a:endParaRPr/>
          </a:p>
          <a:p>
            <a:pPr algn="ctr">
              <a:defRPr/>
            </a:pPr>
            <a:r>
              <a:rPr lang="ru-RU" sz="3600" b="1" i="0" u="none" strike="noStrike" cap="none" spc="0">
                <a:solidFill>
                  <a:schemeClr val="bg1"/>
                </a:solidFill>
                <a:latin typeface="Franklin Gothic Book"/>
                <a:ea typeface="Times New Roman"/>
                <a:cs typeface="Franklin Gothic Book"/>
              </a:rPr>
              <a:t>Об организации деятельности по противодействию коррупции в организациях, подведомственных министерству образования Новосибирской области</a:t>
            </a:r>
            <a:endParaRPr lang="ru-RU" sz="3600" b="1">
              <a:solidFill>
                <a:schemeClr val="bg1"/>
              </a:solidFill>
              <a:latin typeface="Franklin Gothic Book"/>
              <a:ea typeface="Tahoma"/>
              <a:cs typeface="Tahoma"/>
            </a:endParaRPr>
          </a:p>
        </p:txBody>
      </p:sp>
      <p:sp>
        <p:nvSpPr>
          <p:cNvPr id="498338156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xfrm>
            <a:off x="8699244" y="4830896"/>
            <a:ext cx="328017" cy="250030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sz="1600" b="1" dirty="0">
              <a:solidFill>
                <a:schemeClr val="bg1"/>
              </a:solidFill>
            </a:endParaRPr>
          </a:p>
          <a:p>
            <a:pPr>
              <a:defRPr/>
            </a:pPr>
            <a:endParaRPr sz="1100" b="1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 bwMode="auto">
          <a:xfrm>
            <a:off x="323528" y="185878"/>
            <a:ext cx="8496943" cy="40172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  <a:defRPr/>
            </a:pPr>
            <a:r>
              <a:rPr lang="ru-RU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КОГДА И КАК ЧАСТО ПРОВОДИТЬ ОЦЕНКУ КОРРУПЦИОННЫХ РИСКОВ?</a:t>
            </a:r>
            <a:endParaRPr dirty="0">
              <a:solidFill>
                <a:schemeClr val="bg1"/>
              </a:solidFill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  <a:defRPr/>
            </a:pPr>
            <a:r>
              <a:rPr lang="ru-RU" sz="300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______</a:t>
            </a: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/>
            </a:r>
            <a:b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</a:b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1. Непосредственно перед первоначальным внедрением системы мер предупреждения коррупции в организации</a:t>
            </a:r>
            <a:endParaRPr dirty="0">
              <a:solidFill>
                <a:schemeClr val="bg1"/>
              </a:solidFill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  <a:defRPr/>
            </a:pP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2. В дальнейшем - на регулярной основе например, </a:t>
            </a:r>
            <a:r>
              <a:rPr lang="ru-RU" dirty="0" smtClean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каждые 2-3 </a:t>
            </a: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актуализировать информацию по коррупционным рискам. </a:t>
            </a:r>
            <a:endParaRPr dirty="0">
              <a:solidFill>
                <a:schemeClr val="bg1"/>
              </a:solidFill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  <a:defRPr/>
            </a:pP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3. Рекомендуется делать полный аудит бизнес-процессов при изменении существенных обстоятельств: </a:t>
            </a:r>
            <a:endParaRPr dirty="0">
              <a:solidFill>
                <a:schemeClr val="bg1"/>
              </a:solidFill>
            </a:endParaRPr>
          </a:p>
          <a:p>
            <a:pPr marL="285750" indent="-285750" algn="just">
              <a:lnSpc>
                <a:spcPct val="107000"/>
              </a:lnSpc>
              <a:spcAft>
                <a:spcPts val="800"/>
              </a:spcAft>
              <a:buFont typeface="Courier New"/>
              <a:buChar char="o"/>
              <a:defRPr/>
            </a:pP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масштабные изменения целей и задач организации и (или) ее организационно-штатной структуры; </a:t>
            </a:r>
          </a:p>
          <a:p>
            <a:pPr marL="285750" indent="-285750" algn="just">
              <a:lnSpc>
                <a:spcPct val="107000"/>
              </a:lnSpc>
              <a:spcAft>
                <a:spcPts val="800"/>
              </a:spcAft>
              <a:buFont typeface="Courier New"/>
              <a:buChar char="o"/>
              <a:defRPr/>
            </a:pP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выявление случаев совершения коррупционных правонарушений; </a:t>
            </a:r>
          </a:p>
          <a:p>
            <a:pPr marL="285750" indent="-285750" algn="just">
              <a:lnSpc>
                <a:spcPct val="107000"/>
              </a:lnSpc>
              <a:spcAft>
                <a:spcPts val="800"/>
              </a:spcAft>
              <a:buFont typeface="Courier New"/>
              <a:buChar char="o"/>
              <a:defRPr/>
            </a:pP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изменение бизнес-процессов.</a:t>
            </a:r>
            <a:endParaRPr dirty="0">
              <a:solidFill>
                <a:schemeClr val="bg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auto">
          <a:xfrm>
            <a:off x="323529" y="4083918"/>
            <a:ext cx="8496943" cy="6719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  <a:defRPr/>
            </a:pP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Карту коррупционных рисков учреждения по итогам также необходимо будет актуализировать. Рекомендуется ее утверждать вновь 1 раз в год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0"/>
          </p:nvPr>
        </p:nvSpPr>
        <p:spPr>
          <a:xfrm>
            <a:off x="8675689" y="4803998"/>
            <a:ext cx="360807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800" smtClean="0">
                <a:solidFill>
                  <a:schemeClr val="bg1"/>
                </a:solidFill>
              </a:rPr>
              <a:t>10</a:t>
            </a:fld>
            <a:endParaRPr lang="ru-R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>
          <a:xfrm>
            <a:off x="0" y="699542"/>
            <a:ext cx="9144000" cy="3931890"/>
          </a:xfrm>
        </p:spPr>
        <p:txBody>
          <a:bodyPr/>
          <a:lstStyle/>
          <a:p>
            <a:pPr marL="0" indent="0">
              <a:buNone/>
              <a:defRPr/>
            </a:pPr>
            <a:r>
              <a:rPr lang="ru-RU" sz="1800" b="1">
                <a:solidFill>
                  <a:schemeClr val="bg1"/>
                </a:solidFill>
              </a:rPr>
              <a:t>Функции из основных видов деятельности</a:t>
            </a:r>
            <a:r>
              <a:rPr lang="ru-RU" sz="1800">
                <a:solidFill>
                  <a:schemeClr val="bg1"/>
                </a:solidFill>
              </a:rPr>
              <a:t>:</a:t>
            </a:r>
            <a:endParaRPr/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Зачисление в образовательное учреждение</a:t>
            </a:r>
            <a:endParaRPr lang="en-US" sz="1800">
              <a:solidFill>
                <a:schemeClr val="bg1"/>
              </a:solidFill>
            </a:endParaRPr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Проведение в организации конкурсов среди работников или обучающихся, студентов</a:t>
            </a:r>
            <a:endParaRPr/>
          </a:p>
          <a:p>
            <a:pPr marL="0" indent="0">
              <a:buNone/>
              <a:defRPr/>
            </a:pPr>
            <a:r>
              <a:rPr lang="ru-RU" sz="1800" b="1">
                <a:solidFill>
                  <a:schemeClr val="bg1"/>
                </a:solidFill>
              </a:rPr>
              <a:t>Трудовые отношения</a:t>
            </a:r>
            <a:endParaRPr lang="en-US" sz="1800" b="1">
              <a:solidFill>
                <a:schemeClr val="bg1"/>
              </a:solidFill>
            </a:endParaRPr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Подготовка документов и принятие решений об установлении оплаты труда, выплат стимулирующего и компенсационного характера </a:t>
            </a:r>
            <a:endParaRPr/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Проведение аттестации работников</a:t>
            </a:r>
            <a:endParaRPr/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Подготовка и согласование наградных документов на присвоение сотрудникам ОО государственных и ведомственных наград </a:t>
            </a:r>
          </a:p>
          <a:p>
            <a:pPr marL="0" indent="0">
              <a:buNone/>
              <a:defRPr/>
            </a:pPr>
            <a:r>
              <a:rPr lang="ru-RU" sz="1800" b="1">
                <a:solidFill>
                  <a:schemeClr val="bg1"/>
                </a:solidFill>
              </a:rPr>
              <a:t>Распоряжение бюджетными средствами и имуществом учреждения</a:t>
            </a:r>
            <a:endParaRPr/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Осуществление мероприятий по финансовому обеспечению деятельности ОО</a:t>
            </a:r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Подготовка и подписание платежных и иных финансовых документов (договоров, счетов, актов приемки выполненных работ и т.п.) </a:t>
            </a:r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Хранение и распределение материальных ресурсов и др. </a:t>
            </a:r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и другие….</a:t>
            </a:r>
          </a:p>
          <a:p>
            <a:pPr marL="0" indent="0">
              <a:buNone/>
              <a:defRPr/>
            </a:pPr>
            <a:endParaRPr lang="ru-RU">
              <a:solidFill>
                <a:schemeClr val="bg1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 bwMode="auto">
          <a:xfrm>
            <a:off x="1331640" y="-20538"/>
            <a:ext cx="6873998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2400" b="1" dirty="0">
                <a:solidFill>
                  <a:schemeClr val="bg1"/>
                </a:solidFill>
              </a:rPr>
              <a:t>Примеры </a:t>
            </a:r>
            <a:r>
              <a:rPr lang="ru-RU" sz="2400" b="1" dirty="0" err="1">
                <a:solidFill>
                  <a:schemeClr val="bg1"/>
                </a:solidFill>
              </a:rPr>
              <a:t>коррупционно</a:t>
            </a:r>
            <a:r>
              <a:rPr lang="ru-RU" sz="2400" b="1" dirty="0">
                <a:solidFill>
                  <a:schemeClr val="bg1"/>
                </a:solidFill>
              </a:rPr>
              <a:t>-опасных функций </a:t>
            </a:r>
            <a:endParaRPr dirty="0">
              <a:solidFill>
                <a:schemeClr val="bg1"/>
              </a:solidFill>
            </a:endParaRPr>
          </a:p>
          <a:p>
            <a:pPr algn="ctr">
              <a:defRPr/>
            </a:pPr>
            <a:r>
              <a:rPr lang="ru-RU" sz="2400" b="1" dirty="0">
                <a:solidFill>
                  <a:schemeClr val="bg1"/>
                </a:solidFill>
              </a:rPr>
              <a:t>(критических точек)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0"/>
          </p:nvPr>
        </p:nvSpPr>
        <p:spPr>
          <a:xfrm>
            <a:off x="8675689" y="4893470"/>
            <a:ext cx="468311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600" smtClean="0">
                <a:solidFill>
                  <a:schemeClr val="bg1"/>
                </a:solidFill>
              </a:rPr>
              <a:t>11</a:t>
            </a:fld>
            <a:endParaRPr lang="ru-RU" sz="16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971748" y="244673"/>
            <a:ext cx="7632700" cy="598885"/>
          </a:xfrm>
        </p:spPr>
        <p:txBody>
          <a:bodyPr/>
          <a:lstStyle/>
          <a:p>
            <a:pPr algn="ctr">
              <a:defRPr/>
            </a:pPr>
            <a:r>
              <a:rPr lang="ru-RU" sz="2400">
                <a:solidFill>
                  <a:schemeClr val="bg1"/>
                </a:solidFill>
              </a:rPr>
              <a:t>Внедрение в практику стандартов и процедур, направленных на обеспечение добросовестной работы организации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>
          <a:xfrm>
            <a:off x="250826" y="1108670"/>
            <a:ext cx="8740775" cy="4343400"/>
          </a:xfrm>
        </p:spPr>
        <p:txBody>
          <a:bodyPr/>
          <a:lstStyle/>
          <a:p>
            <a:pPr marL="0" indent="0">
              <a:buNone/>
              <a:defRPr/>
            </a:pPr>
            <a:r>
              <a:rPr lang="ru-RU" sz="1800">
                <a:solidFill>
                  <a:schemeClr val="bg1"/>
                </a:solidFill>
              </a:rPr>
              <a:t>Постоянная просветительская деятельность в организации среди работников, обучающихся и студентов, родительского сообщества по следующим вопросам:</a:t>
            </a:r>
            <a:endParaRPr/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коррупция в образовательной сфере; </a:t>
            </a:r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юридическая ответственность за совершение коррупционных правонарушений; </a:t>
            </a:r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ознакомление с требованиями законодательства и внутренними документами организации по вопросам противодействия коррупции и порядком их применения; </a:t>
            </a:r>
            <a:endParaRPr/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поведение в ситуациях коррупционного риска, в частности в случаях вымогательства взятки со стороны администрации образовательной организации; </a:t>
            </a:r>
          </a:p>
          <a:p>
            <a:pPr>
              <a:defRPr/>
            </a:pPr>
            <a:r>
              <a:rPr lang="ru-RU" sz="1800">
                <a:solidFill>
                  <a:schemeClr val="bg1"/>
                </a:solidFill>
              </a:rPr>
              <a:t>взаимодействие с правоохранительными органами по вопросам профилактики и противодействия коррупции.</a:t>
            </a:r>
          </a:p>
          <a:p>
            <a:pPr>
              <a:defRPr/>
            </a:pPr>
            <a:endParaRPr lang="ru-RU" sz="1800">
              <a:solidFill>
                <a:schemeClr val="bg1"/>
              </a:solidFill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>
          <a:xfrm>
            <a:off x="8675689" y="4803998"/>
            <a:ext cx="315912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800" smtClean="0">
                <a:solidFill>
                  <a:schemeClr val="bg1"/>
                </a:solidFill>
              </a:rPr>
              <a:t>12</a:t>
            </a:fld>
            <a:endParaRPr lang="ru-R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>
          <a:xfrm>
            <a:off x="323528" y="267494"/>
            <a:ext cx="8740775" cy="4343400"/>
          </a:xfrm>
        </p:spPr>
        <p:txBody>
          <a:bodyPr/>
          <a:lstStyle/>
          <a:p>
            <a:pPr marL="0" indent="0">
              <a:buNone/>
              <a:defRPr/>
            </a:pPr>
            <a:r>
              <a:rPr lang="ru-RU" sz="1400" b="1" dirty="0">
                <a:solidFill>
                  <a:schemeClr val="bg1"/>
                </a:solidFill>
              </a:rPr>
              <a:t>По вопросам организации антикоррупционной работы, </a:t>
            </a:r>
            <a:endParaRPr sz="1400" dirty="0"/>
          </a:p>
          <a:p>
            <a:pPr marL="0" indent="0">
              <a:buNone/>
              <a:defRPr/>
            </a:pPr>
            <a:r>
              <a:rPr lang="ru-RU" sz="1400" b="1" dirty="0">
                <a:solidFill>
                  <a:schemeClr val="bg1"/>
                </a:solidFill>
              </a:rPr>
              <a:t>в частности для государственных учреждений и их должностных лиц (сотрудников)</a:t>
            </a:r>
            <a:endParaRPr sz="1400" dirty="0"/>
          </a:p>
          <a:p>
            <a:pPr marL="0" indent="0">
              <a:buNone/>
              <a:defRPr/>
            </a:pPr>
            <a:r>
              <a:rPr lang="ru-RU" sz="1400" dirty="0">
                <a:solidFill>
                  <a:srgbClr val="FFFF00"/>
                </a:solidFill>
              </a:rPr>
              <a:t>Пособие о  мерах по предупреждению коррупции в государственных учреждениях Новосибирской области и организациях, созданных для выполнения задач, поставленных перед исполнительными органами государственной власти Новосибирской области</a:t>
            </a:r>
            <a:endParaRPr sz="1400" dirty="0"/>
          </a:p>
          <a:p>
            <a:pPr marL="0" indent="0">
              <a:buNone/>
              <a:defRPr/>
            </a:pPr>
            <a:r>
              <a:rPr lang="en-US" sz="1400" dirty="0">
                <a:solidFill>
                  <a:schemeClr val="bg1"/>
                </a:solidFill>
              </a:rPr>
              <a:t>https://www.nso.ru/page/26942</a:t>
            </a:r>
            <a:endParaRPr lang="ru-RU" sz="1400" dirty="0">
              <a:solidFill>
                <a:schemeClr val="bg1"/>
              </a:solidFill>
            </a:endParaRPr>
          </a:p>
          <a:p>
            <a:pPr marL="0" indent="0">
              <a:buNone/>
              <a:defRPr/>
            </a:pPr>
            <a:endParaRPr lang="ru-RU" sz="1400" b="1" dirty="0">
              <a:solidFill>
                <a:schemeClr val="bg1"/>
              </a:solidFill>
            </a:endParaRPr>
          </a:p>
          <a:p>
            <a:pPr marL="0" indent="0">
              <a:buNone/>
              <a:defRPr/>
            </a:pPr>
            <a:r>
              <a:rPr lang="ru-RU" sz="1400" b="1" dirty="0">
                <a:solidFill>
                  <a:schemeClr val="bg1"/>
                </a:solidFill>
              </a:rPr>
              <a:t>Методические материалы по вопросам деятельности государственных учреждений</a:t>
            </a:r>
            <a:r>
              <a:rPr lang="ru-RU" sz="1400" dirty="0">
                <a:solidFill>
                  <a:schemeClr val="bg1"/>
                </a:solidFill>
              </a:rPr>
              <a:t>, в </a:t>
            </a:r>
            <a:r>
              <a:rPr lang="ru-RU" sz="1400" dirty="0" err="1">
                <a:solidFill>
                  <a:schemeClr val="bg1"/>
                </a:solidFill>
              </a:rPr>
              <a:t>т.ч</a:t>
            </a:r>
            <a:r>
              <a:rPr lang="ru-RU" sz="1400" dirty="0">
                <a:solidFill>
                  <a:schemeClr val="bg1"/>
                </a:solidFill>
              </a:rPr>
              <a:t>.</a:t>
            </a:r>
            <a:endParaRPr sz="1400" dirty="0"/>
          </a:p>
          <a:p>
            <a:pPr marL="0" indent="0">
              <a:buNone/>
              <a:defRPr/>
            </a:pPr>
            <a:r>
              <a:rPr lang="ru-RU" sz="1200" dirty="0">
                <a:solidFill>
                  <a:schemeClr val="bg1"/>
                </a:solidFill>
              </a:rPr>
              <a:t>материалы семинара 20.09.2023, которые содержат презентацию по </a:t>
            </a:r>
            <a:r>
              <a:rPr lang="ru-RU" sz="1200" dirty="0">
                <a:solidFill>
                  <a:srgbClr val="FFFF00"/>
                </a:solidFill>
              </a:rPr>
              <a:t>мерам ответственности за коррупционные правонарушения </a:t>
            </a:r>
            <a:r>
              <a:rPr lang="ru-RU" sz="1400" b="1" dirty="0">
                <a:solidFill>
                  <a:srgbClr val="FFFF00"/>
                </a:solidFill>
              </a:rPr>
              <a:t> </a:t>
            </a:r>
            <a:endParaRPr sz="1400" dirty="0"/>
          </a:p>
          <a:p>
            <a:pPr marL="0" indent="0">
              <a:buNone/>
              <a:defRPr/>
            </a:pPr>
            <a:r>
              <a:rPr lang="en-US" sz="1400" dirty="0">
                <a:solidFill>
                  <a:schemeClr val="bg1"/>
                </a:solidFill>
              </a:rPr>
              <a:t>https://www.nso.ru/page/</a:t>
            </a:r>
            <a:r>
              <a:rPr lang="ru-RU" sz="1400" dirty="0">
                <a:solidFill>
                  <a:schemeClr val="bg1"/>
                </a:solidFill>
              </a:rPr>
              <a:t>60977</a:t>
            </a:r>
            <a:endParaRPr sz="1400" dirty="0"/>
          </a:p>
          <a:p>
            <a:pPr marL="0" indent="0">
              <a:buNone/>
              <a:defRPr/>
            </a:pPr>
            <a:endParaRPr lang="ru-RU" sz="2400" dirty="0">
              <a:solidFill>
                <a:schemeClr val="bg1"/>
              </a:solidFill>
            </a:endParaRPr>
          </a:p>
          <a:p>
            <a:pPr marL="0" indent="0">
              <a:buNone/>
              <a:defRPr/>
            </a:pPr>
            <a:endParaRPr lang="ru-RU" sz="2400" dirty="0">
              <a:solidFill>
                <a:schemeClr val="bg1"/>
              </a:solidFill>
            </a:endParaRPr>
          </a:p>
          <a:p>
            <a:pPr marL="0" indent="0">
              <a:buNone/>
              <a:defRPr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 bwMode="auto">
          <a:xfrm>
            <a:off x="2916263" y="-92546"/>
            <a:ext cx="2879873" cy="598885"/>
          </a:xfrm>
        </p:spPr>
        <p:txBody>
          <a:bodyPr/>
          <a:lstStyle/>
          <a:p>
            <a:pPr>
              <a:defRPr/>
            </a:pPr>
            <a:r>
              <a:rPr lang="ru-RU">
                <a:solidFill>
                  <a:srgbClr val="FFFF00"/>
                </a:solidFill>
              </a:rPr>
              <a:t>ПОЛЕЗНЫЕ ССЫЛКИ: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0"/>
          </p:nvPr>
        </p:nvSpPr>
        <p:spPr>
          <a:xfrm>
            <a:off x="8675689" y="4893470"/>
            <a:ext cx="360807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600" smtClean="0">
                <a:solidFill>
                  <a:schemeClr val="bg1"/>
                </a:solidFill>
              </a:rPr>
              <a:t>13</a:t>
            </a:fld>
            <a:endParaRPr lang="ru-R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 bwMode="auto">
          <a:xfrm>
            <a:off x="683568" y="4083916"/>
            <a:ext cx="8027806" cy="3661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endParaRPr/>
          </a:p>
        </p:txBody>
      </p:sp>
      <p:sp>
        <p:nvSpPr>
          <p:cNvPr id="6" name="Блок-схема: альтернативный процесс 5"/>
          <p:cNvSpPr/>
          <p:nvPr/>
        </p:nvSpPr>
        <p:spPr bwMode="auto">
          <a:xfrm>
            <a:off x="496770" y="627534"/>
            <a:ext cx="8366484" cy="2664295"/>
          </a:xfrm>
          <a:prstGeom prst="flowChartAlternateProcess">
            <a:avLst/>
          </a:prstGeom>
          <a:noFill/>
          <a:ln w="9525">
            <a:noFill/>
          </a:ln>
          <a:effectLst>
            <a:reflection blurRad="6350" stA="52000" endA="300" endPos="10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r>
              <a:rPr lang="ru-RU" sz="3600" b="1" i="0" u="none" strike="noStrike" cap="none" spc="0">
                <a:solidFill>
                  <a:schemeClr val="bg1"/>
                </a:solidFill>
                <a:latin typeface="Franklin Gothic Book"/>
                <a:ea typeface="Times New Roman"/>
                <a:cs typeface="Franklin Gothic Book"/>
              </a:rPr>
              <a:t>Спасибо за внимание!</a:t>
            </a:r>
            <a:endParaRPr lang="ru-RU" sz="3600" b="1">
              <a:solidFill>
                <a:schemeClr val="bg1"/>
              </a:solidFill>
              <a:latin typeface="Franklin Gothic Book"/>
              <a:ea typeface="Tahoma"/>
              <a:cs typeface="Tahoma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5579F9D-51E4-401A-8A7E-2CC382600604}" type="slidenum">
              <a:rPr lang="ru-RU" smtClean="0"/>
              <a:t>14</a:t>
            </a:fld>
            <a:endParaRPr lang="ru-RU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>
          <a:xfrm>
            <a:off x="403225" y="411510"/>
            <a:ext cx="8740775" cy="576064"/>
          </a:xfrm>
        </p:spPr>
        <p:txBody>
          <a:bodyPr>
            <a:noAutofit/>
          </a:bodyPr>
          <a:lstStyle/>
          <a:p>
            <a:pPr marL="0" indent="0">
              <a:buNone/>
              <a:defRPr/>
            </a:pPr>
            <a:r>
              <a:rPr lang="ru-RU" sz="2000" b="1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Статьей 13.3 Федерального закона от 25.12.2008 № 273-ФЗ «О противодействии коррупции» установлена обязанность организаций принимать меры по предупреждению коррупции и перечислены меры, которые организациям следует вводить в этих целях:</a:t>
            </a:r>
          </a:p>
          <a:p>
            <a:pPr marL="0" indent="0">
              <a:buNone/>
              <a:defRPr/>
            </a:pPr>
            <a:endParaRPr lang="ru-RU" sz="1000" b="1">
              <a:solidFill>
                <a:schemeClr val="bg1"/>
              </a:solidFill>
              <a:latin typeface="Calibri"/>
              <a:ea typeface="Calibri"/>
              <a:cs typeface="Times New Roman"/>
            </a:endParaRPr>
          </a:p>
          <a:p>
            <a:pPr>
              <a:defRPr/>
            </a:pPr>
            <a:r>
              <a:rPr lang="ru-RU" sz="1600">
                <a:solidFill>
                  <a:schemeClr val="bg1"/>
                </a:solidFill>
              </a:rPr>
              <a:t>определение подразделений или должностных лиц, ответственных за профилактику коррупционных и иных правонарушений;</a:t>
            </a:r>
            <a:endParaRPr>
              <a:solidFill>
                <a:schemeClr val="bg1"/>
              </a:solidFill>
            </a:endParaRPr>
          </a:p>
          <a:p>
            <a:pPr>
              <a:defRPr/>
            </a:pPr>
            <a:r>
              <a:rPr lang="ru-RU" sz="1600">
                <a:solidFill>
                  <a:schemeClr val="bg1"/>
                </a:solidFill>
              </a:rPr>
              <a:t>сотрудничество организации с правоохранительными органами;</a:t>
            </a:r>
            <a:endParaRPr>
              <a:solidFill>
                <a:schemeClr val="bg1"/>
              </a:solidFill>
            </a:endParaRPr>
          </a:p>
          <a:p>
            <a:pPr>
              <a:defRPr/>
            </a:pPr>
            <a:r>
              <a:rPr lang="ru-RU" sz="1600">
                <a:solidFill>
                  <a:schemeClr val="bg1"/>
                </a:solidFill>
              </a:rPr>
              <a:t>разработка и внедрение в практику стандартов и процедур, направленных на обеспечение добросовестной работы организации;</a:t>
            </a:r>
            <a:endParaRPr>
              <a:solidFill>
                <a:schemeClr val="bg1"/>
              </a:solidFill>
            </a:endParaRPr>
          </a:p>
          <a:p>
            <a:pPr>
              <a:defRPr/>
            </a:pPr>
            <a:r>
              <a:rPr lang="ru-RU" sz="1600">
                <a:solidFill>
                  <a:schemeClr val="bg1"/>
                </a:solidFill>
              </a:rPr>
              <a:t>принятие кодекса этики и служебного поведения работников организации;</a:t>
            </a:r>
            <a:endParaRPr>
              <a:solidFill>
                <a:schemeClr val="bg1"/>
              </a:solidFill>
            </a:endParaRPr>
          </a:p>
          <a:p>
            <a:pPr>
              <a:defRPr/>
            </a:pPr>
            <a:r>
              <a:rPr lang="ru-RU" sz="1600">
                <a:solidFill>
                  <a:schemeClr val="bg1"/>
                </a:solidFill>
              </a:rPr>
              <a:t>предотвращение и урегулирование конфликта интересов;</a:t>
            </a:r>
            <a:endParaRPr>
              <a:solidFill>
                <a:schemeClr val="bg1"/>
              </a:solidFill>
            </a:endParaRPr>
          </a:p>
          <a:p>
            <a:pPr>
              <a:defRPr/>
            </a:pPr>
            <a:r>
              <a:rPr lang="ru-RU" sz="1600">
                <a:solidFill>
                  <a:schemeClr val="bg1"/>
                </a:solidFill>
              </a:rPr>
              <a:t>недопущение составления неофициальной отчетности и использования поддельных документов.</a:t>
            </a:r>
            <a:endParaRPr>
              <a:solidFill>
                <a:schemeClr val="bg1"/>
              </a:solidFill>
            </a:endParaRPr>
          </a:p>
          <a:p>
            <a:pPr>
              <a:defRPr/>
            </a:pPr>
            <a:endParaRPr lang="ru-RU" sz="2400">
              <a:solidFill>
                <a:schemeClr val="bg1"/>
              </a:solidFill>
            </a:endParaRPr>
          </a:p>
        </p:txBody>
      </p:sp>
      <p:sp>
        <p:nvSpPr>
          <p:cNvPr id="2" name="Прямоугольник 1"/>
          <p:cNvSpPr/>
          <p:nvPr/>
        </p:nvSpPr>
        <p:spPr bwMode="auto">
          <a:xfrm>
            <a:off x="179511" y="4065914"/>
            <a:ext cx="8672521" cy="9452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1400">
                <a:solidFill>
                  <a:schemeClr val="bg1"/>
                </a:solidFill>
                <a:latin typeface="SF UI Display"/>
              </a:rPr>
              <a:t>    Данный перечень носит примерный характер и не ограничивает Учреждение в разработке</a:t>
            </a:r>
            <a:br>
              <a:rPr lang="ru-RU" sz="1400">
                <a:solidFill>
                  <a:schemeClr val="bg1"/>
                </a:solidFill>
                <a:latin typeface="SF UI Display"/>
              </a:rPr>
            </a:br>
            <a:r>
              <a:rPr lang="ru-RU" sz="1400">
                <a:solidFill>
                  <a:schemeClr val="bg1"/>
                </a:solidFill>
                <a:latin typeface="SF UI Display"/>
              </a:rPr>
              <a:t>и принятии также иных мер по предупреждению коррупции.</a:t>
            </a:r>
            <a:endParaRPr/>
          </a:p>
          <a:p>
            <a:pPr>
              <a:defRPr/>
            </a:pPr>
            <a:r>
              <a:rPr lang="ru-RU" sz="1400">
                <a:solidFill>
                  <a:schemeClr val="bg1"/>
                </a:solidFill>
                <a:latin typeface="SF UI Display"/>
              </a:rPr>
              <a:t>     Перечень вводимых мер определяется Учреждением самостоятельно, исходя из специфики его деятельности и реализуемых функций, оценки соответствующих коррупционных рисков. </a:t>
            </a:r>
            <a:endParaRPr lang="ru-RU" sz="1400" b="0" i="0">
              <a:solidFill>
                <a:schemeClr val="bg1"/>
              </a:solidFill>
              <a:latin typeface="SF UI Display"/>
            </a:endParaRPr>
          </a:p>
        </p:txBody>
      </p:sp>
      <p:sp>
        <p:nvSpPr>
          <p:cNvPr id="653027724" name="Rectangle 4"/>
          <p:cNvSpPr>
            <a:spLocks noGrp="1" noChangeArrowheads="1"/>
          </p:cNvSpPr>
          <p:nvPr>
            <p:ph type="sldNum" sz="quarter" idx="10"/>
          </p:nvPr>
        </p:nvSpPr>
        <p:spPr bwMode="auto">
          <a:xfrm>
            <a:off x="8785671" y="4769991"/>
            <a:ext cx="250825" cy="250031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3198A13-C903-7D42-ED43-8576F9CF879D}" type="slidenum">
              <a:rPr lang="ru-RU" sz="1800" i="0" u="none" strike="noStrike" cap="none" spc="0">
                <a:solidFill>
                  <a:schemeClr val="bg1"/>
                </a:solidFill>
                <a:latin typeface="Franklin Gothic Book"/>
                <a:cs typeface="Franklin Gothic Book"/>
              </a:rPr>
              <a:t>2</a:t>
            </a:fld>
            <a:endParaRPr lang="ru-R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 bwMode="auto">
          <a:xfrm>
            <a:off x="323528" y="411510"/>
            <a:ext cx="8568952" cy="40705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  <a:defRPr/>
            </a:pPr>
            <a:r>
              <a:rPr lang="ru-RU" sz="2400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Основные принципы противодействия коррупции в организации</a:t>
            </a:r>
            <a:endParaRPr dirty="0">
              <a:solidFill>
                <a:schemeClr val="bg1"/>
              </a:solidFill>
            </a:endParaRPr>
          </a:p>
          <a:p>
            <a:pPr algn="ctr">
              <a:lnSpc>
                <a:spcPct val="107000"/>
              </a:lnSpc>
              <a:spcAft>
                <a:spcPts val="800"/>
              </a:spcAft>
              <a:defRPr/>
            </a:pPr>
            <a:endParaRPr lang="ru-RU" sz="2400" dirty="0">
              <a:solidFill>
                <a:schemeClr val="bg1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  <a:defRPr/>
            </a:pPr>
            <a:r>
              <a:rPr lang="ru-RU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Принцип соответствия антикоррупционной политики организации действующему законодательству и общепринятым нормам</a:t>
            </a: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 </a:t>
            </a:r>
            <a:endParaRPr dirty="0">
              <a:solidFill>
                <a:schemeClr val="bg1"/>
              </a:solidFill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  <a:defRPr/>
            </a:pPr>
            <a:r>
              <a:rPr lang="ru-RU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Принцип личного примера руководства</a:t>
            </a: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 </a:t>
            </a:r>
            <a:endParaRPr dirty="0">
              <a:solidFill>
                <a:schemeClr val="bg1"/>
              </a:solidFill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  <a:defRPr/>
            </a:pPr>
            <a:r>
              <a:rPr lang="ru-RU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Принцип вовлеченности работников</a:t>
            </a:r>
            <a:endParaRPr lang="ru-RU" dirty="0">
              <a:solidFill>
                <a:schemeClr val="bg1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  <a:defRPr/>
            </a:pPr>
            <a:r>
              <a:rPr lang="ru-RU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Принцип соразмерности антикоррупционных процедур риску коррупции</a:t>
            </a: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 </a:t>
            </a:r>
            <a:endParaRPr dirty="0">
              <a:solidFill>
                <a:schemeClr val="bg1"/>
              </a:solidFill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  <a:defRPr/>
            </a:pPr>
            <a:r>
              <a:rPr lang="ru-RU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Принцип ответственности и неотвратимости наказания</a:t>
            </a: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 </a:t>
            </a:r>
            <a:endParaRPr dirty="0">
              <a:solidFill>
                <a:schemeClr val="bg1"/>
              </a:solidFill>
            </a:endParaRPr>
          </a:p>
          <a:p>
            <a:pPr marL="342900" lvl="0" indent="-342900" algn="just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  <a:defRPr/>
            </a:pPr>
            <a:r>
              <a:rPr lang="ru-RU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Принцип постоянного контроля и регулярного мониторинга</a:t>
            </a: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 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0"/>
          </p:nvPr>
        </p:nvSpPr>
        <p:spPr>
          <a:xfrm>
            <a:off x="8675689" y="4731990"/>
            <a:ext cx="250825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800" smtClean="0">
                <a:solidFill>
                  <a:schemeClr val="bg1"/>
                </a:solidFill>
              </a:rPr>
              <a:t>3</a:t>
            </a:fld>
            <a:endParaRPr lang="ru-RU" sz="1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>
          <a:xfrm>
            <a:off x="8857679" y="4841999"/>
            <a:ext cx="250825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600" smtClean="0">
                <a:solidFill>
                  <a:schemeClr val="bg1"/>
                </a:solidFill>
              </a:rPr>
              <a:t>4</a:t>
            </a:fld>
            <a:endParaRPr lang="ru-RU" sz="1600" dirty="0">
              <a:solidFill>
                <a:schemeClr val="bg1"/>
              </a:solidFill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34954849"/>
              </p:ext>
            </p:extLst>
          </p:nvPr>
        </p:nvGraphicFramePr>
        <p:xfrm>
          <a:off x="250825" y="1381303"/>
          <a:ext cx="8784976" cy="20545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>
                  <a:extLst>
                    <a:ext uri="{9D8B030D-6E8A-4147-A177-3AD203B41FA5}">
                      <a16:colId xmlns:a16="http://schemas.microsoft.com/office/drawing/2014/main" val="3691977883"/>
                    </a:ext>
                  </a:extLst>
                </a:gridCol>
                <a:gridCol w="6048672">
                  <a:extLst>
                    <a:ext uri="{9D8B030D-6E8A-4147-A177-3AD203B41FA5}">
                      <a16:colId xmlns:a16="http://schemas.microsoft.com/office/drawing/2014/main" val="168054648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.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Антикоррупционная политика (Положение об антикоррупционной политике) 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основные принципы противодействия коррупции; 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правовые и организационные основы предупреждения коррупции и борьбы с ней; 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задачи, функции и полномочия структурного подразделения или должностного лица, ответственных за противодействие коррупции; 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положение о недопущении составления неофициальной отчетности и использования поддельных документов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239982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dirty="0" smtClean="0">
                          <a:latin typeface="Calibri"/>
                          <a:ea typeface="Calibri"/>
                          <a:cs typeface="Times New Roman"/>
                        </a:rPr>
                        <a:t>2. </a:t>
                      </a: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Кодекс этики и служебного поведения работников</a:t>
                      </a:r>
                      <a:endParaRPr dirty="0"/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этические нормы служебного поведения работников; </a:t>
                      </a:r>
                      <a:endParaRPr dirty="0"/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общие ценности, принципы и правила поведения</a:t>
                      </a:r>
                      <a:endParaRPr dirty="0"/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27966826"/>
                  </a:ext>
                </a:extLst>
              </a:tr>
            </a:tbl>
          </a:graphicData>
        </a:graphic>
      </p:graphicFrame>
      <p:sp>
        <p:nvSpPr>
          <p:cNvPr id="6" name="Заголовок 1"/>
          <p:cNvSpPr>
            <a:spLocks noGrp="1"/>
          </p:cNvSpPr>
          <p:nvPr>
            <p:ph type="title"/>
          </p:nvPr>
        </p:nvSpPr>
        <p:spPr bwMode="auto">
          <a:xfrm>
            <a:off x="179512" y="28650"/>
            <a:ext cx="8964488" cy="1102940"/>
          </a:xfrm>
        </p:spPr>
        <p:txBody>
          <a:bodyPr/>
          <a:lstStyle/>
          <a:p>
            <a:pPr algn="ctr">
              <a:defRPr/>
            </a:pPr>
            <a:r>
              <a:rPr lang="ru-RU" sz="1600" b="1" i="0" u="none" strike="noStrike" cap="none" spc="0" dirty="0" smtClean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Локальные нормативные акты </a:t>
            </a:r>
            <a:r>
              <a:rPr lang="ru-RU" sz="1600" b="1" i="0" u="none" strike="noStrike" cap="none" spc="0" dirty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a:t>
            </a:r>
            <a:endParaRPr dirty="0">
              <a:solidFill>
                <a:schemeClr val="bg1"/>
              </a:solidFill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6003408"/>
              </p:ext>
            </p:extLst>
          </p:nvPr>
        </p:nvGraphicFramePr>
        <p:xfrm>
          <a:off x="179512" y="4299942"/>
          <a:ext cx="8784976" cy="45656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8497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indent="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None/>
                        <a:defRPr/>
                      </a:pPr>
                      <a:r>
                        <a:rPr lang="ru-RU" sz="1400" b="0" u="none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Обязанность соблюдать антикоррупционную политику, кодекс этики и служебного поведения рекомендуется включать в трудовые договоры работников</a:t>
                      </a:r>
                      <a:endParaRPr lang="ru-RU" sz="1400" b="0" u="none" dirty="0">
                        <a:solidFill>
                          <a:srgbClr val="C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49668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08965597" name="Заголовок 1"/>
          <p:cNvSpPr>
            <a:spLocks noGrp="1"/>
          </p:cNvSpPr>
          <p:nvPr>
            <p:ph type="title"/>
          </p:nvPr>
        </p:nvSpPr>
        <p:spPr bwMode="auto">
          <a:xfrm>
            <a:off x="179512" y="-164554"/>
            <a:ext cx="8964488" cy="1102940"/>
          </a:xfrm>
        </p:spPr>
        <p:txBody>
          <a:bodyPr/>
          <a:lstStyle/>
          <a:p>
            <a:pPr algn="ctr">
              <a:defRPr/>
            </a:pPr>
            <a:r>
              <a:rPr lang="ru-RU" sz="1600" b="1" i="0" u="none" strike="noStrike" cap="none" spc="0" dirty="0" smtClean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Локальные нормативные акты </a:t>
            </a:r>
            <a:r>
              <a:rPr lang="ru-RU" sz="1600" b="1" i="0" u="none" strike="noStrike" cap="none" spc="0" dirty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a:t>
            </a:r>
            <a:endParaRPr dirty="0">
              <a:solidFill>
                <a:schemeClr val="bg1"/>
              </a:solidFill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9367087"/>
              </p:ext>
            </p:extLst>
          </p:nvPr>
        </p:nvGraphicFramePr>
        <p:xfrm>
          <a:off x="179512" y="1002518"/>
          <a:ext cx="8784976" cy="11291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486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1602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latin typeface="Calibri"/>
                          <a:ea typeface="Calibri"/>
                          <a:cs typeface="Times New Roman"/>
                        </a:rPr>
                        <a:t>Наименование ЛНА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latin typeface="Calibri"/>
                          <a:ea typeface="Calibri"/>
                          <a:cs typeface="Times New Roman"/>
                        </a:rPr>
                        <a:t>Содержание ЛНА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dirty="0" smtClean="0">
                          <a:latin typeface="Calibri"/>
                          <a:ea typeface="Calibri"/>
                          <a:cs typeface="Times New Roman"/>
                        </a:rPr>
                        <a:t>3. </a:t>
                      </a: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О назначении лица, ответственного за организацию работы по профилактике коррупционных правонарушений </a:t>
                      </a:r>
                      <a:endParaRPr dirty="0"/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Сведения о лице (лицах), назначенном ответственным за организацию в учреждении работы по профилактике коррупции</a:t>
                      </a:r>
                      <a:endParaRPr dirty="0"/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>
          <a:xfrm>
            <a:off x="8929687" y="4893470"/>
            <a:ext cx="250825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200" b="1" smtClean="0">
                <a:solidFill>
                  <a:schemeClr val="bg1"/>
                </a:solidFill>
              </a:rPr>
              <a:t>5</a:t>
            </a:fld>
            <a:endParaRPr lang="ru-RU" sz="1200" b="1" dirty="0">
              <a:solidFill>
                <a:schemeClr val="bg1"/>
              </a:solidFill>
            </a:endParaRP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8923171"/>
              </p:ext>
            </p:extLst>
          </p:nvPr>
        </p:nvGraphicFramePr>
        <p:xfrm>
          <a:off x="179512" y="2131672"/>
          <a:ext cx="8784976" cy="17057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>
                  <a:extLst>
                    <a:ext uri="{9D8B030D-6E8A-4147-A177-3AD203B41FA5}">
                      <a16:colId xmlns:a16="http://schemas.microsoft.com/office/drawing/2014/main" val="2532958498"/>
                    </a:ext>
                  </a:extLst>
                </a:gridCol>
                <a:gridCol w="6048672">
                  <a:extLst>
                    <a:ext uri="{9D8B030D-6E8A-4147-A177-3AD203B41FA5}">
                      <a16:colId xmlns:a16="http://schemas.microsoft.com/office/drawing/2014/main" val="1733045354"/>
                    </a:ext>
                  </a:extLst>
                </a:gridCol>
              </a:tblGrid>
              <a:tr h="1705701">
                <a:tc>
                  <a:txBody>
                    <a:bodyPr/>
                    <a:lstStyle/>
                    <a:p>
                      <a:pPr marL="0" marR="0" lvl="0" indent="0" algn="l" defTabSz="6858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4.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О создании комиссии по профилактике коррупционных правонарушений (в случае, если Антикоррупционной политикой и иными локальными актами предусмотрен коллегиальный порядок рассмотрения вопросов)</a:t>
                      </a:r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marR="0" lvl="0" indent="-285750" algn="l" defTabSz="6858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Состав комиссии; положение о деятельности.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endParaRPr lang="ru-RU" sz="14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48360733"/>
                  </a:ext>
                </a:extLst>
              </a:tr>
            </a:tbl>
          </a:graphicData>
        </a:graphic>
      </p:graphicFrame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69708890"/>
              </p:ext>
            </p:extLst>
          </p:nvPr>
        </p:nvGraphicFramePr>
        <p:xfrm>
          <a:off x="179512" y="3872548"/>
          <a:ext cx="8784976" cy="114141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>
                  <a:extLst>
                    <a:ext uri="{9D8B030D-6E8A-4147-A177-3AD203B41FA5}">
                      <a16:colId xmlns:a16="http://schemas.microsoft.com/office/drawing/2014/main" val="460891390"/>
                    </a:ext>
                  </a:extLst>
                </a:gridCol>
                <a:gridCol w="6048672">
                  <a:extLst>
                    <a:ext uri="{9D8B030D-6E8A-4147-A177-3AD203B41FA5}">
                      <a16:colId xmlns:a16="http://schemas.microsoft.com/office/drawing/2014/main" val="119059477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5.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Положение о недопущении составления неофициальной отчетности и использования поддельных документов 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в соответствии с данным Положением в учреждении декларируется полнота, точность, достоверность данных, отражаемых в бухгалтерской отчетности, а также осуществление внутреннего контроля хозяйственных операций с целью профилактики и выявления коррупционных правонарушений.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7887826"/>
                  </a:ext>
                </a:extLst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08965597" name="Заголовок 1"/>
          <p:cNvSpPr>
            <a:spLocks noGrp="1"/>
          </p:cNvSpPr>
          <p:nvPr>
            <p:ph type="title"/>
          </p:nvPr>
        </p:nvSpPr>
        <p:spPr bwMode="auto">
          <a:xfrm>
            <a:off x="467544" y="-164554"/>
            <a:ext cx="8496944" cy="1102940"/>
          </a:xfrm>
        </p:spPr>
        <p:txBody>
          <a:bodyPr/>
          <a:lstStyle/>
          <a:p>
            <a:pPr algn="ctr">
              <a:defRPr/>
            </a:pPr>
            <a:r>
              <a:rPr lang="ru-RU" sz="1600" b="1" i="0" u="none" strike="noStrike" cap="none" spc="0" dirty="0" smtClean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Локальные нормативные акты </a:t>
            </a:r>
            <a:r>
              <a:rPr lang="ru-RU" sz="1600" b="1" i="0" u="none" strike="noStrike" cap="none" spc="0" dirty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a:t>
            </a:r>
            <a:endParaRPr dirty="0">
              <a:solidFill>
                <a:schemeClr val="bg1"/>
              </a:solidFill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12273659"/>
              </p:ext>
            </p:extLst>
          </p:nvPr>
        </p:nvGraphicFramePr>
        <p:xfrm>
          <a:off x="153776" y="771550"/>
          <a:ext cx="8784976" cy="22574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486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0288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 dirty="0">
                          <a:solidFill>
                            <a:schemeClr val="bg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Наименование ЛНА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chemeClr val="bg1"/>
                          </a:solidFill>
                          <a:latin typeface="Calibri"/>
                          <a:ea typeface="Calibri"/>
                          <a:cs typeface="Times New Roman"/>
                        </a:rPr>
                        <a:t>Содержание ЛНА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05701">
                <a:tc>
                  <a:txBody>
                    <a:bodyPr/>
                    <a:lstStyle/>
                    <a:p>
                      <a:pPr marL="0" marR="0" lvl="0" indent="0" algn="l" defTabSz="6858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1400" dirty="0" smtClean="0">
                          <a:latin typeface="Calibri"/>
                          <a:ea typeface="Calibri"/>
                          <a:cs typeface="Times New Roman"/>
                        </a:rPr>
                        <a:t>6. </a:t>
                      </a: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Положение о конфликте интересов (</a:t>
                      </a:r>
                      <a:r>
                        <a:rPr lang="ru-RU" sz="1400" dirty="0" err="1">
                          <a:latin typeface="Calibri"/>
                          <a:ea typeface="Calibri"/>
                          <a:cs typeface="Times New Roman"/>
                        </a:rPr>
                        <a:t>м.б</a:t>
                      </a: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. самостоятельный акт либо детализированный раздел в Кодексе этики и служебного поведения)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порядок выявления и урегулирования конфликтов интересов, возникающих у работников организации в ходе выполнения ими трудовых обязанностей; </a:t>
                      </a:r>
                      <a:endParaRPr dirty="0"/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форма уведомления и последовательность действий работника по подаче уведомления; </a:t>
                      </a:r>
                      <a:endParaRPr dirty="0"/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учет уведомлений;</a:t>
                      </a:r>
                      <a:endParaRPr dirty="0"/>
                    </a:p>
                    <a:p>
                      <a:pPr marL="285750" marR="0" lvl="0" indent="-285750" algn="l" defTabSz="6858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/>
                        <a:buChar char="Ø"/>
                        <a:defRPr/>
                      </a:pPr>
                      <a:r>
                        <a:rPr lang="ru-RU" sz="1400" dirty="0">
                          <a:latin typeface="Calibri"/>
                          <a:ea typeface="Calibri"/>
                          <a:cs typeface="Times New Roman"/>
                        </a:rPr>
                        <a:t>порядок приятия мер.</a:t>
                      </a:r>
                      <a:endParaRPr dirty="0"/>
                    </a:p>
                    <a:p>
                      <a:pPr marL="0" marR="0" lvl="0" indent="0" algn="l" defTabSz="6858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/>
                        <a:buNone/>
                        <a:defRPr/>
                      </a:pPr>
                      <a:r>
                        <a:rPr lang="ru-RU" sz="1400" u="none" dirty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 Действие положения следует распространить на всех работников организации вне зависимости от уровня занимаемой должности</a:t>
                      </a:r>
                      <a:endParaRPr lang="ru-RU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0"/>
          </p:nvPr>
        </p:nvSpPr>
        <p:spPr>
          <a:xfrm>
            <a:off x="8675689" y="4876006"/>
            <a:ext cx="250825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600" b="1" smtClean="0"/>
              <a:t>6</a:t>
            </a:fld>
            <a:endParaRPr lang="ru-RU" sz="1600" b="1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7608041"/>
              </p:ext>
            </p:extLst>
          </p:nvPr>
        </p:nvGraphicFramePr>
        <p:xfrm>
          <a:off x="153776" y="3003798"/>
          <a:ext cx="8810712" cy="20545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90032">
                  <a:extLst>
                    <a:ext uri="{9D8B030D-6E8A-4147-A177-3AD203B41FA5}">
                      <a16:colId xmlns:a16="http://schemas.microsoft.com/office/drawing/2014/main" val="527402801"/>
                    </a:ext>
                  </a:extLst>
                </a:gridCol>
                <a:gridCol w="6120680">
                  <a:extLst>
                    <a:ext uri="{9D8B030D-6E8A-4147-A177-3AD203B41FA5}">
                      <a16:colId xmlns:a16="http://schemas.microsoft.com/office/drawing/2014/main" val="1965769823"/>
                    </a:ext>
                  </a:extLst>
                </a:gridCol>
              </a:tblGrid>
              <a:tr h="85715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.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Положение о порядке уведомления работодателя о случаях склонения работника к совершению коррупционного правонарушения или о ставшей известной работнику информации о случаях совершения коррупционных правонарушений 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форма уведомления и последовательность действий работника по подаче уведомления; </a:t>
                      </a: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учет (регистрация) уведомлений; </a:t>
                      </a: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порядок направления информации в правоохранительные органы для принятия мер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8230367"/>
                  </a:ext>
                </a:extLst>
              </a:tr>
            </a:tbl>
          </a:graphicData>
        </a:graphic>
      </p:graphicFrame>
      <p:sp>
        <p:nvSpPr>
          <p:cNvPr id="6" name="Номер слайда 3"/>
          <p:cNvSpPr txBox="1">
            <a:spLocks/>
          </p:cNvSpPr>
          <p:nvPr/>
        </p:nvSpPr>
        <p:spPr bwMode="auto">
          <a:xfrm>
            <a:off x="8676456" y="4731990"/>
            <a:ext cx="250825" cy="2500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000" tIns="10800" rIns="18000" bIns="10800" numCol="1" anchor="t" anchorCtr="0" compatLnSpc="1">
            <a:prstTxWarp prst="textNoShape">
              <a:avLst/>
            </a:prstTxWarp>
          </a:bodyPr>
          <a:lstStyle>
            <a:defPPr>
              <a:defRPr lang="ru-RU"/>
            </a:defPPr>
            <a:lvl1pPr marL="0" algn="ctr" defTabSz="914400">
              <a:lnSpc>
                <a:spcPct val="100000"/>
              </a:lnSpc>
              <a:spcBef>
                <a:spcPts val="0"/>
              </a:spcBef>
              <a:buFontTx/>
              <a:buNone/>
              <a:defRPr sz="900" b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fld id="{35579F9D-51E4-401A-8A7E-2CC382600604}" type="slidenum">
              <a:rPr lang="ru-RU" sz="1800" smtClean="0">
                <a:solidFill>
                  <a:schemeClr val="bg1"/>
                </a:solidFill>
              </a:rPr>
              <a:pPr>
                <a:defRPr/>
              </a:pPr>
              <a:t>6</a:t>
            </a:fld>
            <a:endParaRPr lang="ru-RU" sz="1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Номер слайда 3"/>
          <p:cNvSpPr txBox="1">
            <a:spLocks/>
          </p:cNvSpPr>
          <p:nvPr/>
        </p:nvSpPr>
        <p:spPr bwMode="auto">
          <a:xfrm>
            <a:off x="8929687" y="4893470"/>
            <a:ext cx="250825" cy="2500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000" tIns="10800" rIns="18000" bIns="10800" numCol="1" anchor="t" anchorCtr="0" compatLnSpc="1">
            <a:prstTxWarp prst="textNoShape">
              <a:avLst/>
            </a:prstTxWarp>
          </a:bodyPr>
          <a:lstStyle>
            <a:defPPr>
              <a:defRPr lang="ru-RU"/>
            </a:defPPr>
            <a:lvl1pPr marL="0" algn="ctr" defTabSz="914400">
              <a:lnSpc>
                <a:spcPct val="100000"/>
              </a:lnSpc>
              <a:spcBef>
                <a:spcPts val="0"/>
              </a:spcBef>
              <a:buFontTx/>
              <a:buNone/>
              <a:defRPr sz="900" b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fld id="{35579F9D-51E4-401A-8A7E-2CC382600604}" type="slidenum">
              <a:rPr lang="ru-RU" sz="1200" b="1" smtClean="0">
                <a:solidFill>
                  <a:schemeClr val="bg1"/>
                </a:solidFill>
              </a:rPr>
              <a:pPr>
                <a:defRPr/>
              </a:pPr>
              <a:t>7</a:t>
            </a:fld>
            <a:endParaRPr lang="ru-RU" sz="1200" b="1" dirty="0">
              <a:solidFill>
                <a:schemeClr val="bg1"/>
              </a:solidFill>
            </a:endParaRP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9344376"/>
              </p:ext>
            </p:extLst>
          </p:nvPr>
        </p:nvGraphicFramePr>
        <p:xfrm>
          <a:off x="107504" y="994514"/>
          <a:ext cx="9001000" cy="6956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53684">
                  <a:extLst>
                    <a:ext uri="{9D8B030D-6E8A-4147-A177-3AD203B41FA5}">
                      <a16:colId xmlns:a16="http://schemas.microsoft.com/office/drawing/2014/main" val="1143606386"/>
                    </a:ext>
                  </a:extLst>
                </a:gridCol>
                <a:gridCol w="6247316">
                  <a:extLst>
                    <a:ext uri="{9D8B030D-6E8A-4147-A177-3AD203B41FA5}">
                      <a16:colId xmlns:a16="http://schemas.microsoft.com/office/drawing/2014/main" val="368558985"/>
                    </a:ext>
                  </a:extLst>
                </a:gridCol>
              </a:tblGrid>
              <a:tr h="69567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8. Правила</a:t>
                      </a:r>
                      <a:r>
                        <a:rPr lang="ru-RU" sz="1400" b="0" baseline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 обмена деловыми подарками и знаками делового гостеприимства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Единые для всех работников учреждения требования к дарению и принятию подарков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43718380"/>
                  </a:ext>
                </a:extLst>
              </a:tr>
            </a:tbl>
          </a:graphicData>
        </a:graphic>
      </p:graphicFrame>
      <p:sp>
        <p:nvSpPr>
          <p:cNvPr id="7" name="Заголовок 1"/>
          <p:cNvSpPr>
            <a:spLocks noGrp="1"/>
          </p:cNvSpPr>
          <p:nvPr>
            <p:ph type="title"/>
          </p:nvPr>
        </p:nvSpPr>
        <p:spPr bwMode="auto">
          <a:xfrm>
            <a:off x="179512" y="-187374"/>
            <a:ext cx="8964488" cy="1102940"/>
          </a:xfrm>
        </p:spPr>
        <p:txBody>
          <a:bodyPr/>
          <a:lstStyle/>
          <a:p>
            <a:pPr algn="ctr">
              <a:defRPr/>
            </a:pPr>
            <a:r>
              <a:rPr lang="ru-RU" sz="1600" b="1" i="0" u="none" strike="noStrike" cap="none" spc="0" dirty="0" smtClean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Локальные нормативные акты </a:t>
            </a:r>
            <a:r>
              <a:rPr lang="ru-RU" sz="1600" b="1" i="0" u="none" strike="noStrike" cap="none" spc="0" dirty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a:t>
            </a:r>
            <a:endParaRPr dirty="0">
              <a:solidFill>
                <a:schemeClr val="bg1"/>
              </a:solidFill>
            </a:endParaRP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97259125"/>
              </p:ext>
            </p:extLst>
          </p:nvPr>
        </p:nvGraphicFramePr>
        <p:xfrm>
          <a:off x="107504" y="1707654"/>
          <a:ext cx="9001000" cy="29515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29811">
                  <a:extLst>
                    <a:ext uri="{9D8B030D-6E8A-4147-A177-3AD203B41FA5}">
                      <a16:colId xmlns:a16="http://schemas.microsoft.com/office/drawing/2014/main" val="114631287"/>
                    </a:ext>
                  </a:extLst>
                </a:gridCol>
                <a:gridCol w="6271189">
                  <a:extLst>
                    <a:ext uri="{9D8B030D-6E8A-4147-A177-3AD203B41FA5}">
                      <a16:colId xmlns:a16="http://schemas.microsoft.com/office/drawing/2014/main" val="21457339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9.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Стандарты и процедуры, направленные на обеспечение добросовестной работы (включают </a:t>
                      </a:r>
                      <a:r>
                        <a:rPr lang="ru-RU" sz="1400" b="0" dirty="0" err="1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пп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. 4, 9, 10 перечня)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endParaRPr lang="ru-RU" sz="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350" b="0" dirty="0">
                          <a:solidFill>
                            <a:srgbClr val="FF0000"/>
                          </a:solidFill>
                          <a:latin typeface="+mn-lt"/>
                          <a:ea typeface="+mn-ea"/>
                          <a:cs typeface="+mn-cs"/>
                        </a:rPr>
                        <a:t>Устанавливая антикоррупционные стандарты, следует обеспечить строгое соблюдение действующего законодательства, в том числе трудового и законодательства о персональных данных, с тем, чтобы избежать нарушения прав работников</a:t>
                      </a:r>
                      <a:r>
                        <a:rPr lang="ru-RU" sz="1400" b="0" dirty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endParaRPr b="0" dirty="0">
                        <a:solidFill>
                          <a:srgbClr val="FF0000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процедуры информирования работниками работодателя о случаях склонения их к совершению коррупционных нарушений и порядка рассмотрения таких сообщений; </a:t>
                      </a: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процедуры информирования работодателя о ставшей известной работнику информации о случаях совершения коррупционных правонарушений другими работниками, контрагентами организации или иными лицами и порядка рассмотрения таких сообщений; </a:t>
                      </a: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 процедура информирования работниками работодателя о возникновении конфликта интересов и порядка урегулирования выявленного конфликта интересов; 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стандарты, касающиеся получения подарков, учитывая нормы гражданского законодательства</a:t>
                      </a:r>
                      <a:endParaRPr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5695161"/>
                  </a:ext>
                </a:extLst>
              </a:tr>
            </a:tbl>
          </a:graphicData>
        </a:graphic>
      </p:graphicFrame>
      <p:graphicFrame>
        <p:nvGraphicFramePr>
          <p:cNvPr id="9" name="Таблица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0245789"/>
              </p:ext>
            </p:extLst>
          </p:nvPr>
        </p:nvGraphicFramePr>
        <p:xfrm>
          <a:off x="107504" y="771550"/>
          <a:ext cx="9001000" cy="2160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03590">
                  <a:extLst>
                    <a:ext uri="{9D8B030D-6E8A-4147-A177-3AD203B41FA5}">
                      <a16:colId xmlns:a16="http://schemas.microsoft.com/office/drawing/2014/main" val="1346806977"/>
                    </a:ext>
                  </a:extLst>
                </a:gridCol>
                <a:gridCol w="6197410">
                  <a:extLst>
                    <a:ext uri="{9D8B030D-6E8A-4147-A177-3AD203B41FA5}">
                      <a16:colId xmlns:a16="http://schemas.microsoft.com/office/drawing/2014/main" val="1366084700"/>
                    </a:ext>
                  </a:extLst>
                </a:gridCol>
              </a:tblGrid>
              <a:tr h="21602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 dirty="0">
                          <a:solidFill>
                            <a:schemeClr val="bg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Наименование ЛНА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 dirty="0">
                          <a:solidFill>
                            <a:schemeClr val="bg1"/>
                          </a:solidFill>
                          <a:latin typeface="Calibri"/>
                          <a:ea typeface="Calibri"/>
                          <a:cs typeface="Times New Roman"/>
                        </a:rPr>
                        <a:t>Содержание ЛНА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391109684"/>
                  </a:ext>
                </a:extLst>
              </a:tr>
            </a:tbl>
          </a:graphicData>
        </a:graphic>
      </p:graphicFrame>
      <p:sp>
        <p:nvSpPr>
          <p:cNvPr id="11" name="Прямоугольник 10"/>
          <p:cNvSpPr/>
          <p:nvPr/>
        </p:nvSpPr>
        <p:spPr>
          <a:xfrm>
            <a:off x="2843808" y="4640818"/>
            <a:ext cx="617856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350" b="1" dirty="0" smtClean="0">
                <a:solidFill>
                  <a:schemeClr val="bg1"/>
                </a:solidFill>
              </a:rPr>
              <a:t>Рекомендуется включать обязанность соблюдения антикоррупционных стандартов в трудовые договоры работников</a:t>
            </a:r>
            <a:endParaRPr lang="ru-RU" sz="135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4528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08965597" name="Заголовок 1"/>
          <p:cNvSpPr>
            <a:spLocks noGrp="1"/>
          </p:cNvSpPr>
          <p:nvPr>
            <p:ph type="title"/>
          </p:nvPr>
        </p:nvSpPr>
        <p:spPr bwMode="auto">
          <a:xfrm>
            <a:off x="467544" y="-43358"/>
            <a:ext cx="8496944" cy="1102940"/>
          </a:xfrm>
        </p:spPr>
        <p:txBody>
          <a:bodyPr/>
          <a:lstStyle/>
          <a:p>
            <a:pPr algn="ctr">
              <a:defRPr/>
            </a:pPr>
            <a:r>
              <a:rPr lang="ru-RU" sz="1600" b="1" i="0" u="none" strike="noStrike" cap="none" spc="0" dirty="0" smtClean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Локальные нормативные акты </a:t>
            </a:r>
            <a:r>
              <a:rPr lang="ru-RU" sz="1600" b="1" i="0" u="none" strike="noStrike" cap="none" spc="0" dirty="0">
                <a:solidFill>
                  <a:schemeClr val="bg1"/>
                </a:solidFill>
                <a:latin typeface="Times New Roman"/>
                <a:ea typeface="Times New Roman"/>
                <a:cs typeface="Times New Roman"/>
              </a:rPr>
              <a:t>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a:t>
            </a:r>
            <a:endParaRPr dirty="0">
              <a:solidFill>
                <a:schemeClr val="bg1"/>
              </a:solidFill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3506364"/>
              </p:ext>
            </p:extLst>
          </p:nvPr>
        </p:nvGraphicFramePr>
        <p:xfrm>
          <a:off x="179512" y="2737197"/>
          <a:ext cx="8784976" cy="22828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486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11.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Карта коррупционных рисков </a:t>
                      </a:r>
                      <a:endParaRPr b="0" dirty="0"/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критические точки (функции, при исполнении которых наиболее вероятно возникновение коррупционного риска); - краткое описание возможной коррупционной схемы; - подразделения и (или) должности в учреждении (организации), наиболее подверженные коррупционным рискам; - степень вероятности коррупционного риска, меры по минимизации коррупционного риска</a:t>
                      </a:r>
                      <a:endParaRPr b="0" dirty="0"/>
                    </a:p>
                  </a:txBody>
                  <a:tcPr marL="68580" marR="6858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12. </a:t>
                      </a:r>
                      <a:r>
                        <a:rPr lang="ru-RU" sz="14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Карта коррупционных рисков, возникающих при осуществлении закупок</a:t>
                      </a:r>
                      <a:endParaRPr dirty="0"/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Коррупционные риски, возникающие при осуществлении закупок товаров, работ и услуг; возможные коррупционные схемы; должности работников, которые могут участвовать в реализации коррупционных схем; меры по минимизации коррупционных рисков.</a:t>
                      </a:r>
                      <a:endParaRPr dirty="0"/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74939048"/>
              </p:ext>
            </p:extLst>
          </p:nvPr>
        </p:nvGraphicFramePr>
        <p:xfrm>
          <a:off x="179512" y="1358329"/>
          <a:ext cx="8784976" cy="2057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486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572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0"/>
          </p:nvPr>
        </p:nvSpPr>
        <p:spPr>
          <a:xfrm>
            <a:off x="8929687" y="4803998"/>
            <a:ext cx="250825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800" smtClean="0">
                <a:solidFill>
                  <a:schemeClr val="bg1"/>
                </a:solidFill>
              </a:rPr>
              <a:t>8</a:t>
            </a:fld>
            <a:endParaRPr lang="ru-RU" sz="1800" dirty="0">
              <a:solidFill>
                <a:schemeClr val="bg1"/>
              </a:solidFill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2658231"/>
              </p:ext>
            </p:extLst>
          </p:nvPr>
        </p:nvGraphicFramePr>
        <p:xfrm>
          <a:off x="179512" y="1131590"/>
          <a:ext cx="8784976" cy="2160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>
                  <a:extLst>
                    <a:ext uri="{9D8B030D-6E8A-4147-A177-3AD203B41FA5}">
                      <a16:colId xmlns:a16="http://schemas.microsoft.com/office/drawing/2014/main" val="1346806977"/>
                    </a:ext>
                  </a:extLst>
                </a:gridCol>
                <a:gridCol w="6048672">
                  <a:extLst>
                    <a:ext uri="{9D8B030D-6E8A-4147-A177-3AD203B41FA5}">
                      <a16:colId xmlns:a16="http://schemas.microsoft.com/office/drawing/2014/main" val="1366084700"/>
                    </a:ext>
                  </a:extLst>
                </a:gridCol>
              </a:tblGrid>
              <a:tr h="21602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 dirty="0">
                          <a:solidFill>
                            <a:schemeClr val="bg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Наименование ЛНА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 dirty="0">
                          <a:solidFill>
                            <a:schemeClr val="bg1"/>
                          </a:solidFill>
                          <a:latin typeface="Calibri"/>
                          <a:ea typeface="Calibri"/>
                          <a:cs typeface="Times New Roman"/>
                        </a:rPr>
                        <a:t>Содержание ЛНА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391109684"/>
                  </a:ext>
                </a:extLst>
              </a:tr>
            </a:tbl>
          </a:graphicData>
        </a:graphic>
      </p:graphicFrame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1524345"/>
              </p:ext>
            </p:extLst>
          </p:nvPr>
        </p:nvGraphicFramePr>
        <p:xfrm>
          <a:off x="179512" y="1563638"/>
          <a:ext cx="8784976" cy="114141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70633">
                  <a:extLst>
                    <a:ext uri="{9D8B030D-6E8A-4147-A177-3AD203B41FA5}">
                      <a16:colId xmlns:a16="http://schemas.microsoft.com/office/drawing/2014/main" val="642627589"/>
                    </a:ext>
                  </a:extLst>
                </a:gridCol>
                <a:gridCol w="6114343">
                  <a:extLst>
                    <a:ext uri="{9D8B030D-6E8A-4147-A177-3AD203B41FA5}">
                      <a16:colId xmlns:a16="http://schemas.microsoft.com/office/drawing/2014/main" val="81050313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10.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План мероприятий по предупреждению коррупции </a:t>
                      </a:r>
                      <a:endParaRPr dirty="0"/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Wingdings"/>
                        <a:buChar char="Ø"/>
                        <a:defRPr/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мероприятия, направленные на реализацию ст. 13.3 Федерального закона «О противодействии коррупции»; - мероприятия по антикоррупционному просвещению и пропаганде; - мероприятия, направленные на обеспечение права граждан на доступ к информации о деятельности организации </a:t>
                      </a:r>
                      <a:endParaRPr dirty="0"/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03282108"/>
                  </a:ext>
                </a:extLst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 bwMode="auto">
          <a:xfrm>
            <a:off x="395536" y="123478"/>
            <a:ext cx="7993582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ru-RU" sz="2400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Оценка коррупционных рисков является основой при планировании антикоррупционных мер </a:t>
            </a:r>
          </a:p>
          <a:p>
            <a:pPr algn="ctr">
              <a:defRPr/>
            </a:pPr>
            <a:r>
              <a:rPr lang="ru-RU" sz="2400" b="1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в организации и разработке соответствующих локальных нормативных актов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 bwMode="auto">
          <a:xfrm>
            <a:off x="323528" y="1707654"/>
            <a:ext cx="7848872" cy="37240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+mj-lt"/>
              <a:buAutoNum type="arabicPeriod"/>
              <a:defRPr/>
            </a:pPr>
            <a:r>
              <a:rPr lang="ru-RU" sz="2000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Анализ бизнес-процессов, а не личностных качеств работников</a:t>
            </a:r>
            <a:endParaRPr dirty="0"/>
          </a:p>
          <a:p>
            <a:pPr marL="342900" indent="-342900">
              <a:buFont typeface="+mj-lt"/>
              <a:buAutoNum type="arabicPeriod"/>
              <a:defRPr/>
            </a:pPr>
            <a:r>
              <a:rPr lang="ru-RU" dirty="0">
                <a:solidFill>
                  <a:schemeClr val="bg1"/>
                </a:solidFill>
              </a:rPr>
              <a:t>Проверка на наличие коррупционных рисков всех бизнес-процессов</a:t>
            </a:r>
          </a:p>
          <a:p>
            <a:pPr marL="342900" indent="-342900">
              <a:buFont typeface="+mj-lt"/>
              <a:buAutoNum type="arabicPeriod"/>
              <a:defRPr/>
            </a:pPr>
            <a:r>
              <a:rPr lang="ru-RU" dirty="0">
                <a:solidFill>
                  <a:schemeClr val="bg1"/>
                </a:solidFill>
              </a:rPr>
              <a:t>Рациональное распределение ресурсов при выявлении рисков </a:t>
            </a:r>
          </a:p>
          <a:p>
            <a:pPr marL="342900" indent="-342900">
              <a:buFont typeface="+mj-lt"/>
              <a:buAutoNum type="arabicPeriod"/>
              <a:defRPr/>
            </a:pPr>
            <a:r>
              <a:rPr lang="ru-RU" dirty="0">
                <a:solidFill>
                  <a:schemeClr val="bg1"/>
                </a:solidFill>
              </a:rPr>
              <a:t>Обеспечение сочетания беспристрастности лиц, проводящих оценку, и понимания ими особенностей рассматриваемого бизнес-процесса</a:t>
            </a:r>
          </a:p>
          <a:p>
            <a:pPr marL="342900" indent="-342900">
              <a:buFont typeface="+mj-lt"/>
              <a:buAutoNum type="arabicPeriod"/>
              <a:defRPr/>
            </a:pPr>
            <a:r>
              <a:rPr lang="ru-RU" dirty="0">
                <a:solidFill>
                  <a:schemeClr val="bg1"/>
                </a:solidFill>
              </a:rPr>
              <a:t>Максимальная конкретизация описания коррупционных рисков</a:t>
            </a:r>
            <a:endParaRPr dirty="0"/>
          </a:p>
          <a:p>
            <a:pPr marL="342900" indent="-342900">
              <a:buFont typeface="+mj-lt"/>
              <a:buAutoNum type="arabicPeriod"/>
              <a:defRPr/>
            </a:pPr>
            <a:r>
              <a:rPr lang="ru-RU" dirty="0">
                <a:solidFill>
                  <a:schemeClr val="bg1"/>
                </a:solidFill>
              </a:rPr>
              <a:t>Обеспечение взаимосвязи результатов оценки коррупционных рисков с проводимыми в организации антикоррупционными мероприятиями </a:t>
            </a:r>
            <a:endParaRPr dirty="0"/>
          </a:p>
          <a:p>
            <a:pPr marL="342900" indent="-342900">
              <a:buFont typeface="+mj-lt"/>
              <a:buAutoNum type="arabicPeriod"/>
              <a:defRPr/>
            </a:pPr>
            <a:r>
              <a:rPr lang="ru-RU" dirty="0">
                <a:solidFill>
                  <a:schemeClr val="bg1"/>
                </a:solidFill>
              </a:rPr>
              <a:t>Регулярность проведения оценки коррупционных рисков</a:t>
            </a:r>
          </a:p>
          <a:p>
            <a:pPr>
              <a:defRPr/>
            </a:pPr>
            <a:r>
              <a:rPr lang="ru-RU" dirty="0">
                <a:solidFill>
                  <a:schemeClr val="bg1"/>
                </a:solidFill>
              </a:rPr>
              <a:t> </a:t>
            </a:r>
          </a:p>
          <a:p>
            <a:pPr>
              <a:defRPr/>
            </a:pPr>
            <a:r>
              <a:rPr lang="ru-RU" dirty="0">
                <a:solidFill>
                  <a:schemeClr val="bg1"/>
                </a:solidFill>
                <a:latin typeface="Calibri"/>
                <a:ea typeface="Calibri"/>
                <a:cs typeface="Times New Roman"/>
              </a:rPr>
              <a:t> 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0"/>
          </p:nvPr>
        </p:nvSpPr>
        <p:spPr>
          <a:xfrm>
            <a:off x="8675689" y="4893470"/>
            <a:ext cx="468311" cy="250031"/>
          </a:xfrm>
        </p:spPr>
        <p:txBody>
          <a:bodyPr/>
          <a:lstStyle/>
          <a:p>
            <a:pPr>
              <a:defRPr/>
            </a:pPr>
            <a:fld id="{35579F9D-51E4-401A-8A7E-2CC382600604}" type="slidenum">
              <a:rPr lang="ru-RU" sz="1600" smtClean="0">
                <a:solidFill>
                  <a:schemeClr val="bg1"/>
                </a:solidFill>
              </a:rPr>
              <a:t>9</a:t>
            </a:fld>
            <a:endParaRPr lang="ru-R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министерство1">
  <a:themeElements>
    <a:clrScheme name="Другая 2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4472C4"/>
      </a:accent4>
      <a:accent5>
        <a:srgbClr val="FFC000"/>
      </a:accent5>
      <a:accent6>
        <a:srgbClr val="70AD47"/>
      </a:accent6>
      <a:hlink>
        <a:srgbClr val="0563C1"/>
      </a:hlink>
      <a:folHlink>
        <a:srgbClr val="954F72"/>
      </a:folHlink>
    </a:clrScheme>
    <a:fontScheme name="Другая 1">
      <a:majorFont>
        <a:latin typeface="Franklin Gothic Medium"/>
        <a:ea typeface="Arial"/>
        <a:cs typeface="Arial"/>
      </a:majorFont>
      <a:minorFont>
        <a:latin typeface="Franklin Gothic Book"/>
        <a:ea typeface="Arial"/>
        <a:cs typeface="Arial"/>
      </a:minorFont>
    </a:fontScheme>
    <a:fmtScheme name="Стандартная">
      <a:fillStyleLst>
        <a:solidFill>
          <a:schemeClr val="phClr"/>
        </a:solidFill>
        <a:gradFill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/>
        </a:gradFill>
        <a:gradFill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C0808">
            <a:alpha val="48000"/>
          </a:srgbClr>
        </a:solidFill>
        <a:ln w="28575" cap="flat" cmpd="sng" algn="ctr">
          <a:solidFill>
            <a:srgbClr val="F74747"/>
          </a:solidFill>
          <a:prstDash val="solid"/>
          <a:round/>
          <a:headEnd type="none" w="med" len="med"/>
          <a:tailEnd type="none" w="med" len="med"/>
        </a:ln>
      </a:spPr>
      <a:bodyPr/>
      <a:lstStyle/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C0808">
            <a:alpha val="48000"/>
          </a:srgbClr>
        </a:solidFill>
        <a:ln w="28575" cap="flat" cmpd="sng" algn="ctr">
          <a:solidFill>
            <a:srgbClr val="F74747"/>
          </a:solidFill>
          <a:prstDash val="solid"/>
          <a:round/>
          <a:headEnd type="none" w="med" len="med"/>
          <a:tailEnd type="none" w="med" len="med"/>
        </a:ln>
      </a:spPr>
      <a:bodyPr/>
      <a:lstStyle/>
    </a:lnDef>
  </a:objectDefaults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министерство1</Template>
  <TotalTime>145</TotalTime>
  <Words>1439</Words>
  <Application>Microsoft Office PowerPoint</Application>
  <DocSecurity>0</DocSecurity>
  <PresentationFormat>Экран (16:9)</PresentationFormat>
  <Paragraphs>142</Paragraphs>
  <Slides>14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9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24" baseType="lpstr">
      <vt:lpstr>Arial</vt:lpstr>
      <vt:lpstr>Calibri</vt:lpstr>
      <vt:lpstr>Courier New</vt:lpstr>
      <vt:lpstr>Franklin Gothic Book</vt:lpstr>
      <vt:lpstr>Franklin Gothic Medium</vt:lpstr>
      <vt:lpstr>SF UI Display</vt:lpstr>
      <vt:lpstr>Tahoma</vt:lpstr>
      <vt:lpstr>Times New Roman</vt:lpstr>
      <vt:lpstr>Wingdings</vt:lpstr>
      <vt:lpstr>министерство1</vt:lpstr>
      <vt:lpstr>Презентация PowerPoint</vt:lpstr>
      <vt:lpstr>Презентация PowerPoint</vt:lpstr>
      <vt:lpstr>Презентация PowerPoint</vt:lpstr>
      <vt:lpstr>Локальные нормативные акты 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vt:lpstr>
      <vt:lpstr>Локальные нормативные акты 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vt:lpstr>
      <vt:lpstr>Локальные нормативные акты 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vt:lpstr>
      <vt:lpstr>Локальные нормативные акты 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vt:lpstr>
      <vt:lpstr>Локальные нормативные акты (ЛНА) по предупреждению коррупции в государственных учреждениях области, созданных для выполнения задач, поставленных перед исполнительными органами государственной власти Новосибирской области</vt:lpstr>
      <vt:lpstr>Презентация PowerPoint</vt:lpstr>
      <vt:lpstr>Презентация PowerPoint</vt:lpstr>
      <vt:lpstr>Презентация PowerPoint</vt:lpstr>
      <vt:lpstr>Внедрение в практику стандартов и процедур, направленных на обеспечение добросовестной работы организации</vt:lpstr>
      <vt:lpstr>ПОЛЕЗНЫЕ ССЫЛКИ:</vt:lpstr>
      <vt:lpstr>Презентация PowerPoint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Всероссийская олимпиада школьников</dc:title>
  <dc:subject/>
  <dc:creator>Гилёва Наталья Владимировна</dc:creator>
  <cp:keywords/>
  <dc:description/>
  <cp:lastModifiedBy>Тарасик Татьяна Михайловна</cp:lastModifiedBy>
  <cp:revision>370</cp:revision>
  <cp:lastPrinted>2023-11-24T04:55:31Z</cp:lastPrinted>
  <dcterms:created xsi:type="dcterms:W3CDTF">2015-05-18T03:41:49Z</dcterms:created>
  <dcterms:modified xsi:type="dcterms:W3CDTF">2023-11-24T05:28:42Z</dcterms:modified>
  <cp:category/>
  <dc:identifier/>
  <cp:contentStatus/>
  <dc:language/>
  <cp:version/>
</cp:coreProperties>
</file>