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276" r:id="rId3"/>
    <p:sldId id="269" r:id="rId4"/>
    <p:sldId id="297" r:id="rId5"/>
    <p:sldId id="292" r:id="rId6"/>
    <p:sldId id="296" r:id="rId7"/>
    <p:sldId id="268" r:id="rId8"/>
    <p:sldId id="294" r:id="rId9"/>
    <p:sldId id="295" r:id="rId10"/>
    <p:sldId id="29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orient="horz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5465" autoAdjust="0"/>
  </p:normalViewPr>
  <p:slideViewPr>
    <p:cSldViewPr snapToGrid="0" showGuides="1">
      <p:cViewPr varScale="1">
        <p:scale>
          <a:sx n="106" d="100"/>
          <a:sy n="106" d="100"/>
        </p:scale>
        <p:origin x="150" y="108"/>
      </p:cViewPr>
      <p:guideLst>
        <p:guide orient="horz" pos="2280"/>
        <p:guide pos="3840"/>
        <p:guide orient="horz" pos="624"/>
        <p:guide orient="horz" pos="3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9EA1F-7E76-4269-B8D5-8092E3E4C7F0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2DF2-8739-4E5F-B9DD-32E48D476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78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2DF2-8739-4E5F-B9DD-32E48D476D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05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2DF2-8739-4E5F-B9DD-32E48D476DB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36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2DF2-8739-4E5F-B9DD-32E48D476DB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3C82-2D45-4BE9-989E-2851FD0BD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79A86-48BB-4A8A-AEA3-ADDB57161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10EBD-7A0B-4E5A-9321-F8A4D6F0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5AAE7-2748-40A6-9909-C0C064E8C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23426-E3D7-406B-A2CD-9BCAA5654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0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7F5AB-9113-409E-BA08-6EA93D13A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C4082-686F-4BB4-999C-3D33A24CF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C6F4D-F256-4D28-861B-A26F48572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A21EB-B233-4C24-90AE-C93B11E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B7108-0729-4F89-8BC5-B08F62242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E0A063-BC0C-4DAE-BAE7-A8E9CBEB63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60F71D-9AA9-4948-A7D2-1641166FF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03287-B074-4CB0-B705-A19B7EB4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9BEE4-CE6F-4B67-BF5C-68FFDE63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BCDD6-0F29-47AB-808E-2A09852F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4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A32E-E979-4230-8498-E27F14B6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29AE8-2F2B-4006-8E55-989727C24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AE313-45CF-42C4-8D67-2729CDAC4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7C648-53E2-46AB-BF90-D935CA14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628C8-BA17-4575-902D-91B5D5C67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31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20B08-4BA9-4F9C-B076-B2936FCA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F9993-9A15-4042-9AAE-AA45D785C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0F267-EB12-452F-9137-36B00DC4C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60797-DE91-41EB-9432-FED3A584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CAE71-833B-45CD-996E-C094B0E4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39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F845E-D460-43EF-B040-B45603D26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EB151-5569-4D0C-A63D-E6ED8B7CEB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3DB4E-8F10-4709-935C-E382F6062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D58F09-1D5E-488E-A795-CA440BE43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556D5-ACF5-4A7A-AF48-EB5E4326C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D527A8-8F10-431A-9DDB-9953679E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41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B8526-A104-4111-90A9-6E4DA441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ED51C-6728-49EA-80A6-26BBCE8DC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6F391-0EBC-4F88-A011-12D1E373D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879A4D-6353-4B56-A7AA-5068B41B1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126543-B6F0-4C86-BBC1-7392698BDE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86C6A-9A7C-45BC-AA84-CAFA86DE1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9EE31C-6DC0-4952-9925-77B13A48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561655-9C08-4882-A894-A066B428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E1F34-6A2A-49A8-B489-DFEBF449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DA4183-950B-4BE3-822C-937EC9DD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E5B6EA-4AA8-4C06-BDF9-6C127A3E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7F7E91-0957-4971-A049-BC583B4D2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C6B50F-5389-4DFC-B26D-AAB89BE86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90199-ACFA-48DB-A5E8-496391B8D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F9BF2-34BD-4537-999E-75A2A0F5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69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6B9C5-31F6-4C78-9848-265AFA47E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EA5A4-38EE-40DF-A90E-FE3320082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4F7B0-9B0D-4B7B-BEE8-E02F83649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0C0C1D-88E4-4212-B999-DA643DAC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B0CBE-000F-4BEF-95BD-2F684D97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8762A-1F40-4043-9F3C-79ED3CE1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F321-FD1D-4033-8104-7AEAA9C9B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57D41C-18BD-4AC6-AE8F-2AE8F880B8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2F1C1-E1B6-4E17-8927-F3BB20879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23FB4-E4B0-46EC-950F-016C7AA76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1F0B3-74D5-481B-AEF8-33E1B9979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E9F9F-6D8C-47A0-8590-A3F108F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0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7AD1E4-21B0-4EDD-AEC7-C25FDF6A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17E53-9E91-4890-AD18-67D2E8DC8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8DCF6-184F-4CF0-8DE6-8C839C72D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5DA3-109C-4BB0-9353-1E81ED7E1CC8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9484E-F94F-4FC9-AA78-422814FEA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230FB-2EF3-4D87-9C1E-271083981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8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cid:image001.jpg@01D92A95.359D114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2263E0-DD2A-418D-BEFC-0645BB6813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047530"/>
            <a:ext cx="12192000" cy="1654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4B4C2E-19A9-4B7A-ABA5-F075146C937E}"/>
              </a:ext>
            </a:extLst>
          </p:cNvPr>
          <p:cNvGrpSpPr/>
          <p:nvPr/>
        </p:nvGrpSpPr>
        <p:grpSpPr>
          <a:xfrm>
            <a:off x="240657" y="2336235"/>
            <a:ext cx="10440043" cy="4002990"/>
            <a:chOff x="240657" y="2392245"/>
            <a:chExt cx="10440043" cy="400299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B66C77-DD8F-4EB2-82E4-84F18CC6A0E3}"/>
                </a:ext>
              </a:extLst>
            </p:cNvPr>
            <p:cNvSpPr txBox="1"/>
            <p:nvPr/>
          </p:nvSpPr>
          <p:spPr>
            <a:xfrm>
              <a:off x="1511300" y="2392245"/>
              <a:ext cx="9169400" cy="10772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200" b="1" dirty="0">
                  <a:solidFill>
                    <a:schemeClr val="accent6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Личная заинтересованность </a:t>
              </a:r>
            </a:p>
            <a:p>
              <a:pPr algn="ctr"/>
              <a:r>
                <a:rPr lang="ru-RU" sz="3200" b="1" dirty="0" smtClean="0">
                  <a:solidFill>
                    <a:schemeClr val="accent6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при </a:t>
              </a:r>
              <a:r>
                <a:rPr lang="ru-RU" sz="3200" b="1" dirty="0">
                  <a:solidFill>
                    <a:schemeClr val="accent6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осуществлении </a:t>
              </a:r>
              <a:r>
                <a:rPr lang="ru-RU" sz="3200" b="1" dirty="0" smtClean="0">
                  <a:solidFill>
                    <a:schemeClr val="accent6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закупок </a:t>
              </a:r>
              <a:endParaRPr lang="en-US" sz="32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61AE00-ABBA-465C-923C-5A026CEB1D08}"/>
                </a:ext>
              </a:extLst>
            </p:cNvPr>
            <p:cNvSpPr txBox="1"/>
            <p:nvPr/>
          </p:nvSpPr>
          <p:spPr>
            <a:xfrm>
              <a:off x="240657" y="5533461"/>
              <a:ext cx="7881257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ru-RU" sz="1400" b="1" dirty="0" smtClean="0">
                  <a:solidFill>
                    <a:schemeClr val="accent6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Зимнякова Мария Сергеевна, </a:t>
              </a:r>
            </a:p>
            <a:p>
              <a:pPr algn="just"/>
              <a:r>
                <a:rPr lang="ru-RU" sz="1400" b="1" dirty="0" smtClean="0">
                  <a:solidFill>
                    <a:schemeClr val="accent6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консультант </a:t>
              </a:r>
              <a:r>
                <a:rPr lang="ru-RU" sz="1400" b="1" dirty="0">
                  <a:solidFill>
                    <a:schemeClr val="accent6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отдела по профилактике коррупционных </a:t>
              </a:r>
              <a:r>
                <a:rPr lang="ru-RU" sz="1400" b="1" dirty="0" smtClean="0">
                  <a:solidFill>
                    <a:schemeClr val="accent6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 иных правонарушений </a:t>
              </a:r>
            </a:p>
            <a:p>
              <a:pPr algn="just"/>
              <a:r>
                <a:rPr lang="ru-RU" sz="1400" b="1" dirty="0" smtClean="0">
                  <a:solidFill>
                    <a:schemeClr val="accent6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администрации Губернатора Новосибирской области и Правительства Новосибирской области</a:t>
              </a:r>
            </a:p>
          </p:txBody>
        </p:sp>
      </p:grpSp>
      <p:sp>
        <p:nvSpPr>
          <p:cNvPr id="9" name="TextBox 6"/>
          <p:cNvSpPr txBox="1"/>
          <p:nvPr/>
        </p:nvSpPr>
        <p:spPr bwMode="auto">
          <a:xfrm>
            <a:off x="5627003" y="6460113"/>
            <a:ext cx="766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2023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8412" y="206124"/>
            <a:ext cx="1031952" cy="1027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550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2263E0-DD2A-418D-BEFC-0645BB6813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68367"/>
            <a:ext cx="12192000" cy="3841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475" y="120043"/>
            <a:ext cx="1175823" cy="113410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54654" y="1698380"/>
            <a:ext cx="96417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Отдел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профилактике коррупционных и иных правонарушений администрации Губернатора Новосибирской области и Правительства Новосибирской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630007, г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Новосибирск, 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Красный проспект,18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opk@nso.ru </a:t>
            </a:r>
          </a:p>
        </p:txBody>
      </p:sp>
      <p:sp>
        <p:nvSpPr>
          <p:cNvPr id="13" name="Заголовок 8"/>
          <p:cNvSpPr txBox="1">
            <a:spLocks/>
          </p:cNvSpPr>
          <p:nvPr/>
        </p:nvSpPr>
        <p:spPr>
          <a:xfrm>
            <a:off x="3007214" y="4518256"/>
            <a:ext cx="5737848" cy="8309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http://nso.ru/page/13935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9" descr="cid:image001.jpg@01D92A95.359D114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472" y="5491473"/>
            <a:ext cx="1251055" cy="125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5530" y="1855155"/>
            <a:ext cx="1019124" cy="101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7223" y="2140300"/>
            <a:ext cx="1175273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Применительно к федеральным законам № 44-ФЗ, № 223-ФЗ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понятие «личная заинтересованность» используется в значении, указанном в части 2 статьи 10 Федерального закона от 25.12.2008 №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273-ФЗ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64238" y="1268404"/>
            <a:ext cx="781722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160-ФЗ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/>
          <a:srcRect l="15054" t="13593" r="38369" b="3925"/>
          <a:stretch/>
        </p:blipFill>
        <p:spPr>
          <a:xfrm>
            <a:off x="366333" y="3666282"/>
            <a:ext cx="2660680" cy="2650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97223" y="6408262"/>
            <a:ext cx="31079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https://www.nso.ru/page/26800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02953" y="2942330"/>
            <a:ext cx="38882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Информационные материалы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99722" y="3709131"/>
            <a:ext cx="3691482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Письмо руководителям ИОГВ НСО</a:t>
            </a: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изменениях в законодательстве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899332" y="5166520"/>
            <a:ext cx="38112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(информирование подведомственных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государственных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учреждений)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0367" y="4383599"/>
            <a:ext cx="3764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 27.06.2022 № 185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34-Вн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74120" y="1782457"/>
            <a:ext cx="243861" cy="3535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9182" y="3475517"/>
            <a:ext cx="858603" cy="8586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93472" y="3168183"/>
            <a:ext cx="3286580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азъяснения Минтруда России: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999722" y="4228130"/>
            <a:ext cx="17929" cy="938390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109532" y="3681769"/>
            <a:ext cx="36824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 07.09.2022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28-6/ООГ-1214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220152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Усилены меры по обеспечению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прозрачности </a:t>
            </a:r>
          </a:p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осуществлении закупок 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630922" y="266509"/>
            <a:ext cx="850433" cy="85043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1508">
            <a:off x="7758225" y="2983405"/>
            <a:ext cx="243861" cy="353599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952477">
            <a:off x="3467722" y="3003093"/>
            <a:ext cx="243861" cy="353599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197223" y="3170762"/>
            <a:ext cx="3068342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Отдел администрации: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3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768" y="1841190"/>
            <a:ext cx="3589540" cy="1700883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744072" y="1790051"/>
            <a:ext cx="4738226" cy="38360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333935" y="263001"/>
            <a:ext cx="124475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работы по выявлению личной заинтересованности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осуществлении закупок</a:t>
            </a:r>
            <a:endParaRPr lang="ru-RU" sz="2400" i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809221" y="1013515"/>
            <a:ext cx="243861" cy="353599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562700" y="1007567"/>
            <a:ext cx="243861" cy="35359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901883" y="1381871"/>
            <a:ext cx="4491935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общие профилактические мероприятия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128236" y="1406757"/>
            <a:ext cx="328968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аналитические мероприятия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36846" y="1946705"/>
            <a:ext cx="4219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жегодные консультативно-методические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совещания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10055" y="2820252"/>
            <a:ext cx="4595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составление базы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типовых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ситуаций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применимых непосредственно для целей закупок,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содержащих факты наличия личной заинтересованности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10055" y="4275913"/>
            <a:ext cx="450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жегодная добровольная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оценка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знаний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 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010191" y="2540295"/>
            <a:ext cx="36134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отношении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участников закупок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039661" y="1887392"/>
            <a:ext cx="3655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отношении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работников,</a:t>
            </a:r>
          </a:p>
          <a:p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участвующих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закупках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11" y="1264074"/>
            <a:ext cx="753035" cy="7530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63111" y="1353398"/>
            <a:ext cx="711377" cy="71137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033818" y="2890426"/>
            <a:ext cx="40798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перекрестный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сформированных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профилей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15998" y="3696516"/>
            <a:ext cx="2776002" cy="277600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542746" y="4368245"/>
            <a:ext cx="9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Трудовая книжка</a:t>
            </a:r>
            <a:endParaRPr lang="ru-RU" sz="10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179030" y="4004334"/>
            <a:ext cx="1099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Иные источники</a:t>
            </a:r>
            <a:endParaRPr lang="ru-RU" sz="10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375835" y="5626145"/>
            <a:ext cx="14791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Декларация по  конфликту интересов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886204" y="5361584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Личная </a:t>
            </a:r>
          </a:p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карточка</a:t>
            </a:r>
          </a:p>
        </p:txBody>
      </p:sp>
      <p:sp>
        <p:nvSpPr>
          <p:cNvPr id="23" name="Прямоугольник 22"/>
          <p:cNvSpPr/>
          <p:nvPr/>
        </p:nvSpPr>
        <p:spPr>
          <a:xfrm rot="21103182">
            <a:off x="6988910" y="3766393"/>
            <a:ext cx="243367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Инструменты  анализа, </a:t>
            </a:r>
            <a:endParaRPr lang="ru-RU" sz="1400" b="1" i="1" dirty="0" smtClean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источники 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</a:t>
            </a:r>
            <a:endParaRPr lang="ru-RU" sz="1400" i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7"/>
          <a:srcRect l="13471" t="11976" r="71618" b="82060"/>
          <a:stretch/>
        </p:blipFill>
        <p:spPr>
          <a:xfrm>
            <a:off x="7042905" y="4449551"/>
            <a:ext cx="2277927" cy="51253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8"/>
          <a:srcRect l="40436" t="20669" r="39628" b="72111"/>
          <a:stretch/>
        </p:blipFill>
        <p:spPr>
          <a:xfrm>
            <a:off x="7280098" y="5099320"/>
            <a:ext cx="1952276" cy="397687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9"/>
          <a:srcRect l="10185" t="7347" r="78595" b="87604"/>
          <a:stretch/>
        </p:blipFill>
        <p:spPr>
          <a:xfrm>
            <a:off x="7434845" y="5592886"/>
            <a:ext cx="1541808" cy="4273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10"/>
          <a:srcRect l="14546" t="11037" r="70100" b="83817"/>
          <a:stretch/>
        </p:blipFill>
        <p:spPr>
          <a:xfrm>
            <a:off x="7363801" y="6087519"/>
            <a:ext cx="1705360" cy="295634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11"/>
          <a:srcRect l="10148" t="8452" r="81156" b="87386"/>
          <a:stretch/>
        </p:blipFill>
        <p:spPr>
          <a:xfrm>
            <a:off x="7677861" y="6496524"/>
            <a:ext cx="1298792" cy="34962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810055" y="5163001"/>
            <a:ext cx="4509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овышение квалификации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7-конечная звезда 29"/>
          <p:cNvSpPr/>
          <p:nvPr/>
        </p:nvSpPr>
        <p:spPr>
          <a:xfrm>
            <a:off x="183818" y="5855592"/>
            <a:ext cx="1175499" cy="818331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Опыт коллег</a:t>
            </a:r>
            <a:endParaRPr lang="ru-RU" sz="10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1861" y="57882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Отзывы с предыдущих мест работы при приеме на работу на должности, связанные с обеспечением закупочной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81861" y="629029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Проверка кандидатов на должности на предмет наличия возможных связей с представителями коммерческих структур с использованием данных ФНС России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724" y="6392231"/>
            <a:ext cx="202318" cy="293361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324" y="5886782"/>
            <a:ext cx="202318" cy="29336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6617432" y="4364601"/>
            <a:ext cx="287382" cy="1350232"/>
          </a:xfrm>
          <a:prstGeom prst="straightConnector1">
            <a:avLst/>
          </a:prstGeom>
          <a:ln w="15875">
            <a:prstDash val="lg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9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294" y="315801"/>
            <a:ext cx="7689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 по профессиональному развитию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54174" y="1567791"/>
            <a:ext cx="527143" cy="534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41" y="2243062"/>
            <a:ext cx="524301" cy="5364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44" y="3284731"/>
            <a:ext cx="524301" cy="53649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1030054"/>
            <a:ext cx="97991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мероприятий по профессиональному развитию в области противодействия коррупции  государственных гражданских и муниципальных служащих,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должностные обязанности которых входит участие в закупках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товаров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работ, услуг для обеспечения государственных (муниципальных)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нужд 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92246" y="3558097"/>
            <a:ext cx="9975636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сполнительным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органам, государственным органам и органам местного самоуправления:</a:t>
            </a:r>
          </a:p>
          <a:p>
            <a:pPr algn="just"/>
            <a:endParaRPr lang="ru-RU" sz="900" b="1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9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обеспечить мероприятия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профессиональному развитию гражданских (муниципальных) служащих, работников подведомственных организаций, </a:t>
            </a:r>
            <a:r>
              <a:rPr lang="ru-RU" b="1" u="sng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должностные обязанности которых входит участие в закупках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товаров, работ, услуг для обеспечения государственных (муниципальных) нужд, </a:t>
            </a:r>
            <a:r>
              <a:rPr lang="ru-RU" b="1" u="sng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вопросам противодействия 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коррупции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7-конечная звезда 18"/>
          <p:cNvSpPr/>
          <p:nvPr/>
        </p:nvSpPr>
        <p:spPr>
          <a:xfrm rot="20719353">
            <a:off x="-16729" y="2518100"/>
            <a:ext cx="2324562" cy="119250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сполнение решения комиссии (протокол от 30.09.2022 </a:t>
            </a:r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</a:t>
            </a:r>
            <a:endParaRPr lang="ru-RU" sz="10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346439">
            <a:off x="7516497" y="476567"/>
            <a:ext cx="456534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предусмотрено 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Национальным планом противодействия коррупции на 2021-2024 годы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77086" y="1567791"/>
            <a:ext cx="1587942" cy="158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2342" y="1303481"/>
            <a:ext cx="1125423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Методические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рекомендации Минтруда России по выявлению личной заинтересованности в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закупках</a:t>
            </a:r>
          </a:p>
          <a:p>
            <a:pPr algn="just"/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Методические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материалы,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подготовленные ГКУ НСО «Управление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контрактной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системы» совместно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департаментом организации управления и государственной гражданской службы администрации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Губернатора Новосибирской области и Правительства Новосибирской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  <a:p>
            <a:pPr algn="just"/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Методические рекомендации Минтруда России по выявлению и минимизации коррупционных рисков при осуществлении закупок товаров, работ, услуг для обеспечения государственных или муниципальных нужд</a:t>
            </a:r>
          </a:p>
          <a:p>
            <a:pPr algn="just"/>
            <a:endParaRPr lang="ru-RU" sz="1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3443" y="514966"/>
            <a:ext cx="448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Методические материалы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54174" y="1567791"/>
            <a:ext cx="527143" cy="534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41" y="2243062"/>
            <a:ext cx="524301" cy="5364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44" y="3284731"/>
            <a:ext cx="524301" cy="5364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99" y="1227236"/>
            <a:ext cx="527143" cy="5346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13" y="4135025"/>
            <a:ext cx="1079132" cy="107913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-817753" y="5382058"/>
            <a:ext cx="9067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вопросам урегулирования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конфликта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интересов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09459" y="6115710"/>
            <a:ext cx="31079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https://www.nso.ru/page/26800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02" y="2973057"/>
            <a:ext cx="527143" cy="5346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51" y="1868014"/>
            <a:ext cx="527143" cy="5346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/>
          <a:srcRect l="2312" b="501"/>
          <a:stretch/>
        </p:blipFill>
        <p:spPr>
          <a:xfrm>
            <a:off x="8404574" y="3816561"/>
            <a:ext cx="2132798" cy="2904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35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54174" y="1567791"/>
            <a:ext cx="527143" cy="534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41" y="2243062"/>
            <a:ext cx="524301" cy="5364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44" y="3284731"/>
            <a:ext cx="524301" cy="5364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/>
          <a:srcRect l="40038" t="10018" r="28778" b="12727"/>
          <a:stretch/>
        </p:blipFill>
        <p:spPr>
          <a:xfrm>
            <a:off x="4170817" y="1791317"/>
            <a:ext cx="2971409" cy="4140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941741" y="6202153"/>
            <a:ext cx="3764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 12.10.2020 № 1488-11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10-Вн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432" y="1748866"/>
            <a:ext cx="243861" cy="35359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8193" y="3528452"/>
            <a:ext cx="243861" cy="35359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7156" y="5535876"/>
            <a:ext cx="243861" cy="35359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633966" y="1748866"/>
            <a:ext cx="425957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пределить коррупционные риски</a:t>
            </a:r>
            <a:r>
              <a:rPr lang="ru-RU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возникающие </a:t>
            </a:r>
            <a:r>
              <a:rPr lang="ru-RU" sz="14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разных этапах закупок</a:t>
            </a:r>
            <a:endParaRPr lang="ru-RU" sz="14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45192" y="3335919"/>
            <a:ext cx="4248345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азработать карту (реестр) коррупционных рисков</a:t>
            </a:r>
            <a:r>
              <a:rPr lang="ru-RU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возникающих при осуществлении закупок</a:t>
            </a:r>
            <a:endParaRPr lang="ru-RU" sz="14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06706" y="5170002"/>
            <a:ext cx="418683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формировать индикаторы коррупционных проявлений </a:t>
            </a:r>
            <a:r>
              <a:rPr lang="ru-RU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осуществлении закупок</a:t>
            </a:r>
            <a:endParaRPr lang="ru-RU" sz="14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465414" y="629952"/>
            <a:ext cx="457111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Письма руководителям ИОГВ НСО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/>
          <a:srcRect l="40095" t="7941" r="28390" b="12993"/>
          <a:stretch/>
        </p:blipFill>
        <p:spPr>
          <a:xfrm>
            <a:off x="444294" y="1752974"/>
            <a:ext cx="2931210" cy="41365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27416" y="6187073"/>
            <a:ext cx="3764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 25.09.2020 № 1378-11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10-Вн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048750" y="430778"/>
            <a:ext cx="1137013" cy="1137013"/>
          </a:xfrm>
          <a:prstGeom prst="rect">
            <a:avLst/>
          </a:prstGeom>
        </p:spPr>
      </p:pic>
      <p:sp>
        <p:nvSpPr>
          <p:cNvPr id="21" name="7-конечная звезда 20"/>
          <p:cNvSpPr/>
          <p:nvPr/>
        </p:nvSpPr>
        <p:spPr>
          <a:xfrm rot="20719353">
            <a:off x="73967" y="309729"/>
            <a:ext cx="2324562" cy="119250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сполнение решения комиссии (протокол от </a:t>
            </a:r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29.06.2020 № 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</a:t>
            </a:r>
            <a:endParaRPr lang="ru-RU" sz="10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7771" y="1065946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(информирование подведомственных государственных учреждений)</a:t>
            </a:r>
          </a:p>
        </p:txBody>
      </p:sp>
    </p:spTree>
    <p:extLst>
      <p:ext uri="{BB962C8B-B14F-4D97-AF65-F5344CB8AC3E}">
        <p14:creationId xmlns:p14="http://schemas.microsoft.com/office/powerpoint/2010/main" val="331085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3574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91154"/>
            <a:ext cx="1219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ешение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комиссии по координации работы по противодействию коррупции в Новосибирской области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вопросу 1 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(протокол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заседания комиссии от 29.06.2020 № 3)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59041" y="5505322"/>
            <a:ext cx="50937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работников учреждения, должности которых входят в перечень должностей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связанных с высоким коррупционным риском – ежегодно, в установленные учреждением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сроки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59041" y="3948654"/>
            <a:ext cx="5192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граждан, принимаемых на работу в учреждение на должность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входящую в перечень должностей,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связанных с высоким коррупционным риском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при приеме на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работу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33267" y="2297870"/>
            <a:ext cx="243861" cy="3535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1645950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руководителям органов государственной власти Новосибирской области </a:t>
            </a:r>
            <a:r>
              <a:rPr lang="ru-RU" sz="1400" b="1" u="sng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рекомендовано </a:t>
            </a:r>
            <a:r>
              <a:rPr lang="ru-RU" sz="1400" b="1" u="sng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обеспечить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установление локальными правовыми актами подведомственных им учреждений, </a:t>
            </a:r>
            <a:r>
              <a:rPr lang="ru-RU" sz="1400" b="1" u="sng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выполняющих функции государственных (муниципальных) заказчиков: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13437" y="2768863"/>
            <a:ext cx="7437120" cy="7386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обязанности декларирования в письменной форме наличия (отсутствия) </a:t>
            </a:r>
          </a:p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личной заинтересованности, </a:t>
            </a:r>
          </a:p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которая приводит или может привести к конфликту 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интересов</a:t>
            </a:r>
            <a:endParaRPr lang="ru-R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2710" y="3839883"/>
            <a:ext cx="527143" cy="5346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065" y="5237985"/>
            <a:ext cx="527143" cy="5346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0804" y="4197911"/>
            <a:ext cx="14097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0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80241" y="307720"/>
            <a:ext cx="92315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меры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направленные на выявление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личной заинтересованности работников, </a:t>
            </a:r>
          </a:p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минимизацию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коррупционных рисков при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осуществлении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4646" y="2933123"/>
            <a:ext cx="2360383" cy="10772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Наличие реестра </a:t>
            </a:r>
          </a:p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карты) </a:t>
            </a: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коррупционных рисков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закупках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27115" y="2501103"/>
            <a:ext cx="243861" cy="35359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942689" y="2933370"/>
            <a:ext cx="2528475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Наличие плана </a:t>
            </a: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(реестра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минимизации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коррупционных рисков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84995" y="2501103"/>
            <a:ext cx="243861" cy="353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032842" y="2516826"/>
            <a:ext cx="243861" cy="353599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5854739" y="2969634"/>
            <a:ext cx="2608730" cy="10772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Наличие нормативного акта о порядке декларирования личной заинтересованности 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209156" y="2473031"/>
            <a:ext cx="243861" cy="353599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8800874" y="2969634"/>
            <a:ext cx="3146611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Включение антикоррупционной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оговорки </a:t>
            </a: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гражданско-правовые договоры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8497" t="30778" r="42514" b="31179"/>
          <a:stretch/>
        </p:blipFill>
        <p:spPr>
          <a:xfrm>
            <a:off x="1152568" y="4445251"/>
            <a:ext cx="4147359" cy="22762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19239" t="55342" r="40481" b="9040"/>
          <a:stretch/>
        </p:blipFill>
        <p:spPr>
          <a:xfrm>
            <a:off x="6549535" y="4445251"/>
            <a:ext cx="4502678" cy="2239553"/>
          </a:xfrm>
          <a:prstGeom prst="rect">
            <a:avLst/>
          </a:prstGeom>
        </p:spPr>
      </p:pic>
      <p:sp>
        <p:nvSpPr>
          <p:cNvPr id="23" name="7-конечная звезда 22"/>
          <p:cNvSpPr/>
          <p:nvPr/>
        </p:nvSpPr>
        <p:spPr>
          <a:xfrm rot="21080903">
            <a:off x="4366916" y="2213093"/>
            <a:ext cx="1682789" cy="74281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77%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7-конечная звезда 23"/>
          <p:cNvSpPr/>
          <p:nvPr/>
        </p:nvSpPr>
        <p:spPr>
          <a:xfrm rot="21187057">
            <a:off x="1346755" y="2213094"/>
            <a:ext cx="1782894" cy="74281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85%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7-конечная звезда 24"/>
          <p:cNvSpPr/>
          <p:nvPr/>
        </p:nvSpPr>
        <p:spPr>
          <a:xfrm rot="21204300">
            <a:off x="7374372" y="2212188"/>
            <a:ext cx="1678344" cy="74281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57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7-конечная звезда 25"/>
          <p:cNvSpPr/>
          <p:nvPr/>
        </p:nvSpPr>
        <p:spPr>
          <a:xfrm rot="21163521">
            <a:off x="10353794" y="2227430"/>
            <a:ext cx="1771412" cy="742812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74%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1702051" y="2118266"/>
            <a:ext cx="217284" cy="409634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599" y="1063014"/>
            <a:ext cx="18383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Количественный показатель по результатам дистанционного мониторинга подведомственных организаций министерства образования НСО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3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8F1EF8-D55F-4EAB-9B5F-B1D632BB5452}"/>
              </a:ext>
            </a:extLst>
          </p:cNvPr>
          <p:cNvSpPr/>
          <p:nvPr/>
        </p:nvSpPr>
        <p:spPr>
          <a:xfrm>
            <a:off x="0" y="-1"/>
            <a:ext cx="12192000" cy="188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64832" y="512991"/>
            <a:ext cx="5390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Ситуации, судебная практика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921" y="1822893"/>
            <a:ext cx="4533836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5875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Представитель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заказчика 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 закупки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являются родственниками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94499" y="267577"/>
            <a:ext cx="989921" cy="9899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976827" y="3227817"/>
            <a:ext cx="769608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ОПРЕДЕЛЕНИЕ ВЕРХОВНОГО СУДА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РОССИЙСКОЙ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ФЕДЕРАЦИИ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 августа 2023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года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127-КГ23-9-К4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231060" y="3984367"/>
            <a:ext cx="40379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Решение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endParaRPr lang="ru-RU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удовлетворении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работнику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отказано в полном объеме, поскольку материалами дела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установлен конфликт интересов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заключении контракта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заинтересованным лицом по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причине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что истец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(работник) состоит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заинтересованным лицом в иных близких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отношениях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74409" y="1857080"/>
            <a:ext cx="5874155" cy="10772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5875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 гражданский служащий ИОГВ оказывал влияние на выбор подведомственными учреждениями поставщиков товаров, представляя брату информацию о потребностях учреждений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8329" y="1363138"/>
            <a:ext cx="2761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Учреждение - участник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82137" y="1394263"/>
            <a:ext cx="3557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ИОГВ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участник - учреждение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2740" y="4104142"/>
            <a:ext cx="46821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работника: </a:t>
            </a:r>
            <a:endParaRPr lang="ru-RU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О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взыскании оплаты за вынужденный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прогул</a:t>
            </a: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О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взыскании компенсации морального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вреда</a:t>
            </a:r>
          </a:p>
          <a:p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О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восстановлении на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работе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О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признании незаконным увольнения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46655" y="3999491"/>
            <a:ext cx="33126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Обстоятельства: </a:t>
            </a:r>
            <a:endParaRPr lang="ru-RU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результатам проверки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установлен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факт несоблюдения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работником запретов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ограничений и обязанностей, установленных в целях противодействия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коррупции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ld-minimalize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FE2929"/>
      </a:accent1>
      <a:accent2>
        <a:srgbClr val="FF7400"/>
      </a:accent2>
      <a:accent3>
        <a:srgbClr val="2C8716"/>
      </a:accent3>
      <a:accent4>
        <a:srgbClr val="F2F64B"/>
      </a:accent4>
      <a:accent5>
        <a:srgbClr val="769BC9"/>
      </a:accent5>
      <a:accent6>
        <a:srgbClr val="594573"/>
      </a:accent6>
      <a:hlink>
        <a:srgbClr val="AAF536"/>
      </a:hlink>
      <a:folHlink>
        <a:srgbClr val="2792CF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2455</TotalTime>
  <Words>816</Words>
  <Application>Microsoft Office PowerPoint</Application>
  <PresentationFormat>Широкоэкранный</PresentationFormat>
  <Paragraphs>125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Tahoma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Зимнякова Мария Сергеевна</cp:lastModifiedBy>
  <cp:revision>353</cp:revision>
  <dcterms:created xsi:type="dcterms:W3CDTF">2018-04-24T06:31:58Z</dcterms:created>
  <dcterms:modified xsi:type="dcterms:W3CDTF">2023-11-24T01:19:26Z</dcterms:modified>
</cp:coreProperties>
</file>