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embedTrueTypeFonts="1" showSpecialPlsOnTitleSld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12192000" cy="6858000"/>
  <p:defaultTextStyle>
    <a:defPPr>
      <a:defRPr lang="ru-RU"/>
    </a:defPPr>
    <a:lvl1pPr algn="l">
      <a:spcBef>
        <a:spcPts val="0"/>
      </a:spcBef>
      <a:spcAft>
        <a:spcPts val="0"/>
      </a:spcAft>
      <a:defRPr sz="1900">
        <a:solidFill>
          <a:schemeClr val="tx1"/>
        </a:solidFill>
        <a:latin typeface="Arial"/>
        <a:ea typeface="+mn-ea"/>
        <a:cs typeface="+mn-cs"/>
      </a:defRPr>
    </a:lvl1pPr>
    <a:lvl2pPr marL="414468" algn="l">
      <a:spcBef>
        <a:spcPts val="0"/>
      </a:spcBef>
      <a:spcAft>
        <a:spcPts val="0"/>
      </a:spcAft>
      <a:defRPr sz="1900">
        <a:solidFill>
          <a:schemeClr val="tx1"/>
        </a:solidFill>
        <a:latin typeface="Arial"/>
        <a:ea typeface="+mn-ea"/>
        <a:cs typeface="+mn-cs"/>
      </a:defRPr>
    </a:lvl2pPr>
    <a:lvl3pPr marL="828933" algn="l">
      <a:spcBef>
        <a:spcPts val="0"/>
      </a:spcBef>
      <a:spcAft>
        <a:spcPts val="0"/>
      </a:spcAft>
      <a:defRPr sz="1900">
        <a:solidFill>
          <a:schemeClr val="tx1"/>
        </a:solidFill>
        <a:latin typeface="Arial"/>
        <a:ea typeface="+mn-ea"/>
        <a:cs typeface="+mn-cs"/>
      </a:defRPr>
    </a:lvl3pPr>
    <a:lvl4pPr marL="1243400" algn="l">
      <a:spcBef>
        <a:spcPts val="0"/>
      </a:spcBef>
      <a:spcAft>
        <a:spcPts val="0"/>
      </a:spcAft>
      <a:defRPr sz="1900">
        <a:solidFill>
          <a:schemeClr val="tx1"/>
        </a:solidFill>
        <a:latin typeface="Arial"/>
        <a:ea typeface="+mn-ea"/>
        <a:cs typeface="+mn-cs"/>
      </a:defRPr>
    </a:lvl4pPr>
    <a:lvl5pPr marL="1657864" algn="l">
      <a:spcBef>
        <a:spcPts val="0"/>
      </a:spcBef>
      <a:spcAft>
        <a:spcPts val="0"/>
      </a:spcAft>
      <a:defRPr sz="1900">
        <a:solidFill>
          <a:schemeClr val="tx1"/>
        </a:solidFill>
        <a:latin typeface="Arial"/>
        <a:ea typeface="+mn-ea"/>
        <a:cs typeface="+mn-cs"/>
      </a:defRPr>
    </a:lvl5pPr>
    <a:lvl6pPr marL="2072330" algn="l" defTabSz="828933">
      <a:defRPr sz="1900">
        <a:solidFill>
          <a:schemeClr val="tx1"/>
        </a:solidFill>
        <a:latin typeface="Arial"/>
        <a:ea typeface="+mn-ea"/>
        <a:cs typeface="+mn-cs"/>
      </a:defRPr>
    </a:lvl6pPr>
    <a:lvl7pPr marL="2486794" algn="l" defTabSz="828933">
      <a:defRPr sz="1900">
        <a:solidFill>
          <a:schemeClr val="tx1"/>
        </a:solidFill>
        <a:latin typeface="Arial"/>
        <a:ea typeface="+mn-ea"/>
        <a:cs typeface="+mn-cs"/>
      </a:defRPr>
    </a:lvl7pPr>
    <a:lvl8pPr marL="2901262" algn="l" defTabSz="828933">
      <a:defRPr sz="1900">
        <a:solidFill>
          <a:schemeClr val="tx1"/>
        </a:solidFill>
        <a:latin typeface="Arial"/>
        <a:ea typeface="+mn-ea"/>
        <a:cs typeface="+mn-cs"/>
      </a:defRPr>
    </a:lvl8pPr>
    <a:lvl9pPr marL="3315726" algn="l" defTabSz="828933">
      <a:defRPr sz="1900">
        <a:solidFill>
          <a:schemeClr val="tx1"/>
        </a:solidFill>
        <a:latin typeface="Arial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3" d="100"/>
          <a:sy n="103" d="100"/>
        </p:scale>
        <p:origin x="138" y="378"/>
      </p:cViewPr>
      <p:guideLst>
        <p:guide pos="2160" orient="horz"/>
        <p:guide pos="3764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 /><Relationship Id="rId12" Type="http://schemas.openxmlformats.org/officeDocument/2006/relationships/tableStyles" Target="tableStyles.xml" /><Relationship Id="rId13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60D5689-0FD5-45E6-8CDF-CC1EAF0DBB77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AFB5EE2-772A-4D3B-BF6C-59CAE89BF5A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D81143-B80B-4D6D-889B-CDBEEBD3800E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0EE35AE-583D-4276-994B-59C4683D3FD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5A282DA-B8A0-4265-A859-5D2B5EF8B31C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51A1C3F-F1B8-4388-8C28-3B9CB50724F1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8557818-B2CE-476C-BFD6-D062B2B2745E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C27B3D-21E6-48F0-B29F-0CE8D53FC73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96FAD9-C64A-44B9-8F12-3D93D1075DE9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039C955-9F3C-40F3-B1DD-5751987C7DD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1B6AC95-7174-474A-855D-93CB9FBA68A7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A8582DC-46B6-4BAE-A3F4-A69A6277D91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143072C-B3E4-44C6-A5B4-500E78330B5C}" type="datetime1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54B9C80-6AAC-48B2-B590-7FE6CFA46F3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1F5B847-BF53-4F40-B158-A4E7F1D1D032}" type="datetime1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C6CCE61-3B0B-4E28-B716-932A45627DF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71153ED-2E7F-410C-98E6-3F6880CC8F23}" type="datetime1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74C509E-D6FA-44A1-8506-E79D0419C7DD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9753B2F-992F-47F3-8C46-A61BD9D5D1ED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7A57A7F-4675-4606-B736-43B542AF81E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004A169-2D80-4E2B-A32D-297B4C44BE48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E8E16392-4C51-4CF6-9444-E891F3652F2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blipFill>
          <a:blip r:embed="rId13">
            <a:lum/>
          </a:blip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9A8F01-C106-48FE-9233-30F3D4BF857B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3EBB0F-362D-483A-836E-4007C20D1034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consultantplus:/offline/ref=DADCF8B127D29FF5DEBF5546FF1E85DF827C866F0FC6DD63348E4F826C33F753049DB96AB0D59C4181C184B2A89E89780AC2A0A1CFf8C" TargetMode="Externa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3" name="Прямоугольник 92"/>
          <p:cNvSpPr/>
          <p:nvPr/>
        </p:nvSpPr>
        <p:spPr bwMode="auto">
          <a:xfrm>
            <a:off x="1271463" y="1700807"/>
            <a:ext cx="9880216" cy="1067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>
                <a:solidFill>
                  <a:srgbClr val="1ABC9C"/>
                </a:solidFill>
                <a:latin typeface="Tahoma"/>
                <a:ea typeface="Tahoma"/>
                <a:cs typeface="Tahoma"/>
              </a:rPr>
              <a:t>Проведение </a:t>
            </a:r>
            <a:r>
              <a:rPr lang="ru-RU" sz="3200" b="1">
                <a:solidFill>
                  <a:srgbClr val="1ABC9C"/>
                </a:solidFill>
                <a:latin typeface="Tahoma"/>
                <a:ea typeface="Tahoma"/>
                <a:cs typeface="Tahoma"/>
              </a:rPr>
              <a:t>аккредитационного мониторинга в 2023 году</a:t>
            </a:r>
            <a:endParaRPr lang="ru-RU" sz="3200" b="1">
              <a:solidFill>
                <a:srgbClr val="1ABC9C"/>
              </a:solidFill>
              <a:latin typeface="Tahoma"/>
              <a:ea typeface="Tahoma"/>
              <a:cs typeface="Tahoma"/>
            </a:endParaRPr>
          </a:p>
        </p:txBody>
      </p:sp>
      <p:cxnSp>
        <p:nvCxnSpPr>
          <p:cNvPr id="33" name="Прямая соединительная линия 32"/>
          <p:cNvCxnSpPr>
            <a:cxnSpLocks/>
          </p:cNvCxnSpPr>
          <p:nvPr/>
        </p:nvCxnSpPr>
        <p:spPr bwMode="auto">
          <a:xfrm>
            <a:off x="11568608" y="4653136"/>
            <a:ext cx="0" cy="1368152"/>
          </a:xfrm>
          <a:prstGeom prst="line">
            <a:avLst/>
          </a:prstGeom>
          <a:ln w="76200" cap="rnd">
            <a:solidFill>
              <a:schemeClr val="accent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 bwMode="auto">
          <a:xfrm>
            <a:off x="5413030" y="4581127"/>
            <a:ext cx="6098879" cy="17377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отдел </a:t>
            </a: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аккредитации управления лицензирования, аккредитации, </a:t>
            </a:r>
            <a:b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контроля и надзора в сфере образования </a:t>
            </a:r>
            <a:b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</a:b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Минобразования </a:t>
            </a: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НСО</a:t>
            </a:r>
            <a:endParaRPr/>
          </a:p>
          <a:p>
            <a:pPr algn="r">
              <a:defRPr/>
            </a:pPr>
            <a:endParaRPr lang="ru-RU" sz="1800" b="1">
              <a:solidFill>
                <a:schemeClr val="accent1">
                  <a:lumMod val="75000"/>
                </a:schemeClr>
              </a:solidFill>
              <a:latin typeface="Tahoma"/>
              <a:ea typeface="Tahoma"/>
              <a:cs typeface="Tahoma"/>
            </a:endParaRPr>
          </a:p>
          <a:p>
            <a:pPr algn="r">
              <a:defRPr/>
            </a:pPr>
            <a:r>
              <a:rPr lang="ru-RU" sz="1800" b="1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Сентябрь 2023</a:t>
            </a:r>
            <a:endParaRPr lang="ru-RU" sz="1800" b="1">
              <a:solidFill>
                <a:schemeClr val="accent1">
                  <a:lumMod val="75000"/>
                </a:schemeClr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51384" y="411615"/>
            <a:ext cx="913938" cy="1109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fade thruBlk="0"/>
      </p:transition>
    </mc:Choice>
    <mc:Fallback>
      <p:transition spd="med" advClick="1">
        <p:fade thruBlk="0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один усеченный угол 11"/>
          <p:cNvSpPr/>
          <p:nvPr/>
        </p:nvSpPr>
        <p:spPr bwMode="auto">
          <a:xfrm rot="10800000" flipH="1">
            <a:off x="191343" y="43049"/>
            <a:ext cx="9775824" cy="963488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ru-RU"/>
          </a:p>
        </p:txBody>
      </p:sp>
      <p:sp>
        <p:nvSpPr>
          <p:cNvPr id="33" name="Заголовок 1"/>
          <p:cNvSpPr txBox="1"/>
          <p:nvPr/>
        </p:nvSpPr>
        <p:spPr bwMode="auto">
          <a:xfrm flipH="0" flipV="0">
            <a:off x="52797" y="-36323"/>
            <a:ext cx="9494076" cy="12621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sz="4300" b="1">
                <a:solidFill>
                  <a:schemeClr val="bg1"/>
                </a:solidFill>
              </a:rPr>
              <a:t>Правовое регулирование аккредитационного мониторинга</a:t>
            </a:r>
            <a:endParaRPr sz="3700" b="1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60" y="116632"/>
            <a:ext cx="913938" cy="1109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6" name="Прямоугольник 15"/>
          <p:cNvSpPr/>
          <p:nvPr/>
        </p:nvSpPr>
        <p:spPr bwMode="auto">
          <a:xfrm flipH="0" flipV="0">
            <a:off x="710899" y="1546368"/>
            <a:ext cx="10770197" cy="4069411"/>
          </a:xfrm>
          <a:prstGeom prst="rect">
            <a:avLst/>
          </a:prstGeom>
          <a:solidFill>
            <a:srgbClr val="F4F6F6"/>
          </a:solidFill>
          <a:ln w="190500" cap="rnd">
            <a:solidFill>
              <a:srgbClr val="F4F6F6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lstStyle/>
          <a:p>
            <a:pPr marL="305908" indent="-305908" algn="just">
              <a:spcAft>
                <a:spcPts val="1200"/>
              </a:spcAft>
              <a:buAutoNum type="arabicPeriod"/>
              <a:defRPr/>
            </a:pP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п. 3 ст.92 Федерального закона от 29.12.2012 № 273-ФЗ (ред. От 24.06.2023) </a:t>
            </a: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«Об образовании в Российской Федерации»</a:t>
            </a: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000" b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Аккредитационные показатели </a:t>
            </a:r>
            <a:r>
              <a:rPr lang="ru-RU" sz="2000" b="0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представляют собой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совокупность обязательных требований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, </a:t>
            </a:r>
            <a:r>
              <a:rPr lang="ru-RU" sz="2000" b="0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которые установлены в соответствии с настоящим Федеральным законом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 к 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качеству образования</a:t>
            </a: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.</a:t>
            </a:r>
            <a:endParaRPr sz="2000" b="1" i="0" u="none" strike="noStrike" cap="none" spc="0">
              <a:solidFill>
                <a:srgbClr val="2471A3"/>
              </a:solidFill>
              <a:latin typeface="Times New Roman"/>
              <a:cs typeface="Times New Roman"/>
            </a:endParaRPr>
          </a:p>
          <a:p>
            <a:pPr marL="305908" indent="-305908" algn="just">
              <a:spcAft>
                <a:spcPts val="1199"/>
              </a:spcAft>
              <a:buAutoNum type="arabicPeriod"/>
              <a:defRPr/>
            </a:pPr>
            <a:r>
              <a:rPr lang="ru-RU" sz="2000" b="1" i="0" u="none" strike="noStrike" cap="none" spc="0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Постановние</a:t>
            </a: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 </a:t>
            </a: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Правительства РФ от 05.08.2013 № 662 «Об осуществлении мониторинга системы образования»</a:t>
            </a:r>
            <a:endParaRPr sz="2000" b="1">
              <a:solidFill>
                <a:srgbClr val="2471A3"/>
              </a:solidFill>
              <a:latin typeface="Tahoma"/>
              <a:ea typeface="Tahoma"/>
              <a:cs typeface="Tahoma"/>
            </a:endParaRPr>
          </a:p>
          <a:p>
            <a:pPr marL="305908" indent="-305908" algn="just">
              <a:spcAft>
                <a:spcPts val="1199"/>
              </a:spcAft>
              <a:buAutoNum type="arabicPeriod"/>
              <a:defRPr/>
            </a:pPr>
            <a:r>
              <a:rPr lang="ru-RU" sz="2000" b="1">
                <a:solidFill>
                  <a:srgbClr val="2471A3"/>
                </a:solidFill>
                <a:latin typeface="Tahoma"/>
                <a:ea typeface="Tahoma"/>
                <a:cs typeface="Tahoma"/>
              </a:rPr>
              <a:t>Приказ Рособрнадзора №660, Минпросвещения России №306, Минобрнауки России №448 от 24.04.2023 «Об осуществлении Федеральной службой по надзору в сфере образования и науки, Министерством просвещения РФ и Министерством науки и высшего образования РФ аккредитационого сониторинга системы образования»</a:t>
            </a:r>
            <a:endParaRPr sz="1400" b="1">
              <a:latin typeface="Times New Roman"/>
              <a:cs typeface="Times New Roman"/>
            </a:endParaRPr>
          </a:p>
          <a:p>
            <a:pPr marL="305908" indent="-305908" algn="just">
              <a:spcAft>
                <a:spcPts val="1199"/>
              </a:spcAft>
              <a:buAutoNum type="arabicPeriod"/>
              <a:defRPr/>
            </a:pPr>
            <a:r>
              <a:rPr sz="1400">
                <a:latin typeface="Times New Roman"/>
                <a:cs typeface="Times New Roman"/>
              </a:rPr>
              <a:t>3. </a:t>
            </a:r>
            <a:endParaRPr sz="1400">
              <a:latin typeface="Times New Roman"/>
              <a:cs typeface="Times New Roman"/>
            </a:endParaRPr>
          </a:p>
          <a:p>
            <a:pPr marL="305908" indent="-305908" algn="just">
              <a:spcAft>
                <a:spcPts val="1199"/>
              </a:spcAft>
              <a:buAutoNum type="arabicPeriod"/>
              <a:defRPr/>
            </a:pPr>
            <a:r>
              <a:rPr sz="1400">
                <a:latin typeface="Times New Roman"/>
                <a:cs typeface="Times New Roman"/>
              </a:rPr>
              <a:t>б осуществлении мониторинга системы образования»</a:t>
            </a:r>
            <a:endParaRPr lang="ru-RU" sz="2000">
              <a:solidFill>
                <a:srgbClr val="2471A3"/>
              </a:solidFill>
              <a:latin typeface="Tahoma"/>
              <a:ea typeface="Tahoma"/>
              <a:cs typeface="Tahoma"/>
            </a:endParaRPr>
          </a:p>
          <a:p>
            <a:pPr algn="just">
              <a:spcAft>
                <a:spcPts val="1200"/>
              </a:spcAft>
              <a:buClr>
                <a:srgbClr val="1ABC9C"/>
              </a:buClr>
              <a:buSzPct val="125000"/>
              <a:defRPr/>
            </a:pPr>
            <a:endParaRPr lang="ru-RU" sz="2000" b="1">
              <a:solidFill>
                <a:srgbClr val="2471A3"/>
              </a:solidFill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fade thruBlk="0"/>
      </p:transition>
    </mc:Choice>
    <mc:Fallback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один усеченный угол 11"/>
          <p:cNvSpPr/>
          <p:nvPr/>
        </p:nvSpPr>
        <p:spPr bwMode="auto">
          <a:xfrm rot="10800000" flipH="1">
            <a:off x="191344" y="-36325"/>
            <a:ext cx="9775824" cy="963488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ctr">
              <a:defRPr/>
            </a:pPr>
            <a:endParaRPr lang="ru-RU"/>
          </a:p>
        </p:txBody>
      </p:sp>
      <p:sp>
        <p:nvSpPr>
          <p:cNvPr id="33" name="Заголовок 1"/>
          <p:cNvSpPr txBox="1"/>
          <p:nvPr/>
        </p:nvSpPr>
        <p:spPr bwMode="auto">
          <a:xfrm flipH="0" flipV="0">
            <a:off x="250875" y="-184086"/>
            <a:ext cx="10729191" cy="111124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b="1">
                <a:solidFill>
                  <a:schemeClr val="bg1"/>
                </a:solidFill>
              </a:rPr>
              <a:t>Сроки проведения аккредитационного мониторинга</a:t>
            </a:r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60" y="116632"/>
            <a:ext cx="913938" cy="1109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Прямоугольник 12"/>
          <p:cNvSpPr/>
          <p:nvPr/>
        </p:nvSpPr>
        <p:spPr bwMode="auto">
          <a:xfrm flipH="0" flipV="0">
            <a:off x="7200280" y="1532144"/>
            <a:ext cx="4526631" cy="1579354"/>
          </a:xfrm>
          <a:prstGeom prst="rect">
            <a:avLst/>
          </a:prstGeom>
          <a:solidFill>
            <a:srgbClr val="2E75B6"/>
          </a:solidFill>
          <a:ln w="190500" cap="rnd">
            <a:solidFill>
              <a:srgbClr val="2E75B6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 algn="l">
              <a:defRPr/>
            </a:pPr>
            <a:r>
              <a:rPr lang="ru-RU" sz="3000">
                <a:latin typeface="Arial"/>
              </a:rPr>
              <a:t>с 1 сентября 2023 года</a:t>
            </a:r>
            <a:endParaRPr lang="ru-RU" sz="3000">
              <a:latin typeface="Arial"/>
            </a:endParaRPr>
          </a:p>
          <a:p>
            <a:pPr algn="l">
              <a:defRPr/>
            </a:pPr>
            <a:r>
              <a:rPr lang="ru-RU" sz="3000">
                <a:latin typeface="Arial"/>
              </a:rPr>
              <a:t>1 раз в 3 года</a:t>
            </a:r>
            <a:endParaRPr sz="3000"/>
          </a:p>
        </p:txBody>
      </p:sp>
      <p:sp>
        <p:nvSpPr>
          <p:cNvPr id="1657032029" name=""/>
          <p:cNvSpPr/>
          <p:nvPr/>
        </p:nvSpPr>
        <p:spPr bwMode="auto">
          <a:xfrm>
            <a:off x="0" y="0"/>
            <a:ext cx="2558" cy="3225"/>
          </a:xfrm>
          <a:custGeom>
            <a:avLst/>
            <a:gdLst>
              <a:gd name="gd0" fmla="val 65536"/>
              <a:gd name="gd1" fmla="val 2132"/>
              <a:gd name="gd2" fmla="val 0"/>
              <a:gd name="gd3" fmla="val 427"/>
              <a:gd name="gd4" fmla="val 0"/>
              <a:gd name="gd5" fmla="val 350"/>
              <a:gd name="gd6" fmla="val 7"/>
              <a:gd name="gd7" fmla="val 278"/>
              <a:gd name="gd8" fmla="val 27"/>
              <a:gd name="gd9" fmla="val 211"/>
              <a:gd name="gd10" fmla="val 58"/>
              <a:gd name="gd11" fmla="val 152"/>
              <a:gd name="gd12" fmla="val 100"/>
              <a:gd name="gd13" fmla="val 101"/>
              <a:gd name="gd14" fmla="val 152"/>
              <a:gd name="gd15" fmla="val 58"/>
              <a:gd name="gd16" fmla="val 211"/>
              <a:gd name="gd17" fmla="val 27"/>
              <a:gd name="gd18" fmla="val 278"/>
              <a:gd name="gd19" fmla="val 7"/>
              <a:gd name="gd20" fmla="val 350"/>
              <a:gd name="gd21" fmla="val 0"/>
              <a:gd name="gd22" fmla="val 426"/>
              <a:gd name="gd23" fmla="val 0"/>
              <a:gd name="gd24" fmla="val 2799"/>
              <a:gd name="gd25" fmla="val 7"/>
              <a:gd name="gd26" fmla="val 2876"/>
              <a:gd name="gd27" fmla="val 27"/>
              <a:gd name="gd28" fmla="val 2948"/>
              <a:gd name="gd29" fmla="val 58"/>
              <a:gd name="gd30" fmla="val 3014"/>
              <a:gd name="gd31" fmla="val 101"/>
              <a:gd name="gd32" fmla="val 3074"/>
              <a:gd name="gd33" fmla="val 152"/>
              <a:gd name="gd34" fmla="val 3125"/>
              <a:gd name="gd35" fmla="val 211"/>
              <a:gd name="gd36" fmla="val 3167"/>
              <a:gd name="gd37" fmla="val 278"/>
              <a:gd name="gd38" fmla="val 3199"/>
              <a:gd name="gd39" fmla="val 350"/>
              <a:gd name="gd40" fmla="val 3219"/>
              <a:gd name="gd41" fmla="val 427"/>
              <a:gd name="gd42" fmla="val 3226"/>
              <a:gd name="gd43" fmla="val 2132"/>
              <a:gd name="gd44" fmla="val 3226"/>
              <a:gd name="gd45" fmla="val 2209"/>
              <a:gd name="gd46" fmla="val 3219"/>
              <a:gd name="gd47" fmla="val 2281"/>
              <a:gd name="gd48" fmla="val 3199"/>
              <a:gd name="gd49" fmla="val 2347"/>
              <a:gd name="gd50" fmla="val 3167"/>
              <a:gd name="gd51" fmla="val 2407"/>
              <a:gd name="gd52" fmla="val 3125"/>
              <a:gd name="gd53" fmla="val 2458"/>
              <a:gd name="gd54" fmla="val 3074"/>
              <a:gd name="gd55" fmla="val 2500"/>
              <a:gd name="gd56" fmla="val 3014"/>
              <a:gd name="gd57" fmla="val 2532"/>
              <a:gd name="gd58" fmla="val 2948"/>
              <a:gd name="gd59" fmla="val 2552"/>
              <a:gd name="gd60" fmla="val 2876"/>
              <a:gd name="gd61" fmla="val 2559"/>
              <a:gd name="gd62" fmla="val 2799"/>
              <a:gd name="gd63" fmla="val 2559"/>
              <a:gd name="gd64" fmla="val 426"/>
              <a:gd name="gd65" fmla="val 2552"/>
              <a:gd name="gd66" fmla="val 350"/>
              <a:gd name="gd67" fmla="val 2532"/>
              <a:gd name="gd68" fmla="val 278"/>
              <a:gd name="gd69" fmla="val 2500"/>
              <a:gd name="gd70" fmla="val 211"/>
              <a:gd name="gd71" fmla="val 2458"/>
              <a:gd name="gd72" fmla="val 152"/>
              <a:gd name="gd73" fmla="val 2407"/>
              <a:gd name="gd74" fmla="val 100"/>
              <a:gd name="gd75" fmla="val 2347"/>
              <a:gd name="gd76" fmla="val 58"/>
              <a:gd name="gd77" fmla="val 2281"/>
              <a:gd name="gd78" fmla="val 27"/>
              <a:gd name="gd79" fmla="val 2209"/>
              <a:gd name="gd80" fmla="val 7"/>
              <a:gd name="gd81" fmla="val 2132"/>
              <a:gd name="gd82" fmla="val 0"/>
              <a:gd name="gd83" fmla="*/ w 0 2559"/>
              <a:gd name="gd84" fmla="*/ h 0 3226"/>
              <a:gd name="gd85" fmla="*/ w 21600 2559"/>
              <a:gd name="gd86" fmla="*/ h 21600 3226"/>
            </a:gdLst>
            <a:ahLst/>
            <a:cxnLst/>
            <a:rect l="gd83" t="gd84" r="gd85" b="gd86"/>
            <a:pathLst>
              <a:path w="2559" h="3226" fill="norm" stroke="1" extrusionOk="0">
                <a:moveTo>
                  <a:pt x="gd1" y="gd2"/>
                </a:moveTo>
                <a:lnTo>
                  <a:pt x="gd3" y="gd4"/>
                </a:lnTo>
                <a:lnTo>
                  <a:pt x="gd5" y="gd6"/>
                </a:lnTo>
                <a:lnTo>
                  <a:pt x="gd7" y="gd8"/>
                </a:lnTo>
                <a:lnTo>
                  <a:pt x="gd9" y="gd10"/>
                </a:lnTo>
                <a:lnTo>
                  <a:pt x="gd11" y="gd12"/>
                </a:lnTo>
                <a:lnTo>
                  <a:pt x="gd13" y="gd14"/>
                </a:lnTo>
                <a:lnTo>
                  <a:pt x="gd15" y="gd16"/>
                </a:lnTo>
                <a:lnTo>
                  <a:pt x="gd17" y="gd18"/>
                </a:lnTo>
                <a:lnTo>
                  <a:pt x="gd19" y="gd20"/>
                </a:lnTo>
                <a:lnTo>
                  <a:pt x="gd21" y="gd22"/>
                </a:lnTo>
                <a:lnTo>
                  <a:pt x="gd23" y="gd24"/>
                </a:lnTo>
                <a:lnTo>
                  <a:pt x="gd25" y="gd26"/>
                </a:lnTo>
                <a:lnTo>
                  <a:pt x="gd27" y="gd28"/>
                </a:lnTo>
                <a:lnTo>
                  <a:pt x="gd29" y="gd30"/>
                </a:lnTo>
                <a:lnTo>
                  <a:pt x="gd31" y="gd32"/>
                </a:lnTo>
                <a:lnTo>
                  <a:pt x="gd33" y="gd34"/>
                </a:lnTo>
                <a:lnTo>
                  <a:pt x="gd35" y="gd36"/>
                </a:lnTo>
                <a:lnTo>
                  <a:pt x="gd37" y="gd38"/>
                </a:lnTo>
                <a:lnTo>
                  <a:pt x="gd39" y="gd40"/>
                </a:lnTo>
                <a:lnTo>
                  <a:pt x="gd41" y="gd42"/>
                </a:lnTo>
                <a:lnTo>
                  <a:pt x="gd43" y="gd44"/>
                </a:lnTo>
                <a:lnTo>
                  <a:pt x="gd45" y="gd46"/>
                </a:lnTo>
                <a:lnTo>
                  <a:pt x="gd47" y="gd48"/>
                </a:lnTo>
                <a:lnTo>
                  <a:pt x="gd49" y="gd50"/>
                </a:lnTo>
                <a:lnTo>
                  <a:pt x="gd51" y="gd52"/>
                </a:lnTo>
                <a:lnTo>
                  <a:pt x="gd53" y="gd54"/>
                </a:lnTo>
                <a:lnTo>
                  <a:pt x="gd55" y="gd56"/>
                </a:lnTo>
                <a:lnTo>
                  <a:pt x="gd57" y="gd58"/>
                </a:lnTo>
                <a:lnTo>
                  <a:pt x="gd59" y="gd60"/>
                </a:lnTo>
                <a:lnTo>
                  <a:pt x="gd61" y="gd62"/>
                </a:lnTo>
                <a:lnTo>
                  <a:pt x="gd63" y="gd64"/>
                </a:lnTo>
                <a:lnTo>
                  <a:pt x="gd65" y="gd66"/>
                </a:lnTo>
                <a:lnTo>
                  <a:pt x="gd67" y="gd68"/>
                </a:lnTo>
                <a:lnTo>
                  <a:pt x="gd69" y="gd70"/>
                </a:lnTo>
                <a:lnTo>
                  <a:pt x="gd71" y="gd72"/>
                </a:lnTo>
                <a:lnTo>
                  <a:pt x="gd73" y="gd74"/>
                </a:lnTo>
                <a:lnTo>
                  <a:pt x="gd75" y="gd76"/>
                </a:lnTo>
                <a:lnTo>
                  <a:pt x="gd77" y="gd78"/>
                </a:lnTo>
                <a:lnTo>
                  <a:pt x="gd79" y="gd80"/>
                </a:lnTo>
                <a:lnTo>
                  <a:pt x="gd81" y="gd82"/>
                </a:lnTo>
                <a:close/>
              </a:path>
              <a:path w="2559" h="3226" fill="norm" stroke="1" extrusionOk="0"/>
            </a:pathLst>
          </a:custGeom>
          <a:solidFill>
            <a:srgbClr val="775F54"/>
          </a:solidFill>
          <a:ln>
            <a:noFill/>
          </a:ln>
        </p:spPr>
      </p:sp>
      <p:sp>
        <p:nvSpPr>
          <p:cNvPr id="1618597584" name=""/>
          <p:cNvSpPr txBox="1"/>
          <p:nvPr/>
        </p:nvSpPr>
        <p:spPr bwMode="auto">
          <a:xfrm flipH="0" flipV="0">
            <a:off x="1133124" y="3829843"/>
            <a:ext cx="1530848" cy="3813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graphicFrame>
        <p:nvGraphicFramePr>
          <p:cNvPr id="924529900" name=""/>
          <p:cNvGraphicFramePr>
            <a:graphicFrameLocks xmlns:a="http://schemas.openxmlformats.org/drawingml/2006/main"/>
          </p:cNvGraphicFramePr>
          <p:nvPr/>
        </p:nvGraphicFramePr>
        <p:xfrm>
          <a:off x="1015255" y="3429000"/>
          <a:ext cx="8140699" cy="503872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610940"/>
                <a:gridCol w="2610940"/>
                <a:gridCol w="2610940"/>
                <a:gridCol w="2610940"/>
              </a:tblGrid>
              <a:tr h="2782094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800">
                          <a:solidFill>
                            <a:srgbClr val="FFFF00"/>
                          </a:solidFill>
                        </a:rPr>
                        <a:t>01.09.2023-</a:t>
                      </a:r>
                      <a:endParaRPr sz="2800">
                        <a:solidFill>
                          <a:srgbClr val="FFFF00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sz="2800">
                          <a:solidFill>
                            <a:srgbClr val="FFFF00"/>
                          </a:solidFill>
                        </a:rPr>
                        <a:t>01.12.2023</a:t>
                      </a:r>
                      <a:endParaRPr sz="2800"/>
                    </a:p>
                    <a:p>
                      <a:pPr algn="ctr">
                        <a:defRPr/>
                      </a:pPr>
                      <a:r>
                        <a:rPr sz="2800"/>
                        <a:t>Сбор данных</a:t>
                      </a:r>
                      <a:endParaRPr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endParaRPr lang="ru-RU" sz="2800" b="1" i="0" u="none" strike="noStrike" cap="none" spc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Calibri"/>
                          <a:ea typeface="Arial"/>
                          <a:cs typeface="Arial"/>
                        </a:rPr>
                        <a:t>25.01.2024</a:t>
                      </a:r>
                      <a:endParaRPr sz="2800">
                        <a:solidFill>
                          <a:srgbClr val="FFFF00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Обработка данных</a:t>
                      </a:r>
                      <a:endParaRPr sz="2800"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Calibri"/>
                          <a:ea typeface="Arial"/>
                          <a:cs typeface="Arial"/>
                        </a:rPr>
                        <a:t>До</a:t>
                      </a:r>
                      <a:endParaRPr sz="2800" b="1" i="0" u="none" strike="noStrike" cap="none" spc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Calibri"/>
                          <a:ea typeface="Arial"/>
                          <a:cs typeface="Arial"/>
                        </a:rPr>
                        <a:t>15.03.2024</a:t>
                      </a:r>
                      <a:endParaRPr sz="2800">
                        <a:solidFill>
                          <a:srgbClr val="FFFF00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Подготовка итогового отчета</a:t>
                      </a:r>
                      <a:endParaRPr sz="1800"/>
                    </a:p>
                    <a:p>
                      <a:pPr>
                        <a:defRPr/>
                      </a:pPr>
                      <a:endParaRPr/>
                    </a:p>
                  </a:txBody>
                  <a:tcPr anchor="ctr"/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Calibri"/>
                          <a:ea typeface="Arial"/>
                          <a:cs typeface="Arial"/>
                        </a:rPr>
                        <a:t>До</a:t>
                      </a:r>
                      <a:endParaRPr sz="2800" b="1" i="0" u="none" strike="noStrike" cap="none" spc="0">
                        <a:solidFill>
                          <a:srgbClr val="FFFF00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rgbClr val="FFFF00"/>
                          </a:solidFill>
                          <a:latin typeface="Calibri"/>
                          <a:ea typeface="Arial"/>
                          <a:cs typeface="Arial"/>
                        </a:rPr>
                        <a:t>01.05.2024</a:t>
                      </a:r>
                      <a:endParaRPr sz="2800">
                        <a:solidFill>
                          <a:srgbClr val="FFFF00"/>
                        </a:solidFill>
                      </a:endParaRPr>
                    </a:p>
                    <a:p>
                      <a:pPr algn="ctr">
                        <a:defRPr/>
                      </a:pPr>
                      <a:r>
                        <a:rPr lang="ru-RU" sz="2800" b="1" i="0" u="none" strike="noStrike" cap="none" spc="0">
                          <a:solidFill>
                            <a:schemeClr val="lt1"/>
                          </a:solidFill>
                          <a:latin typeface="Calibri"/>
                          <a:ea typeface="Arial"/>
                          <a:cs typeface="Arial"/>
                        </a:rPr>
                        <a:t>Подготовка рекомендаций</a:t>
                      </a:r>
                      <a:endParaRPr sz="2800"/>
                    </a:p>
                    <a:p>
                      <a:pPr>
                        <a:defRPr/>
                      </a:pPr>
                      <a:endParaRPr sz="280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88138940" name=""/>
          <p:cNvSpPr txBox="1"/>
          <p:nvPr/>
        </p:nvSpPr>
        <p:spPr bwMode="auto">
          <a:xfrm flipH="0" flipV="0">
            <a:off x="1015255" y="1454784"/>
            <a:ext cx="5588536" cy="16767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394023" indent="-394023" algn="l">
              <a:buAutoNum type="arabicPeriod"/>
              <a:defRPr/>
            </a:pPr>
            <a:r>
              <a:rPr lang="ru-RU" sz="2200" b="1" i="0" u="none" strike="noStrike" cap="none" spc="0">
                <a:solidFill>
                  <a:srgbClr val="002060"/>
                </a:solidFill>
                <a:latin typeface="Calibri"/>
                <a:ea typeface="Arial"/>
                <a:cs typeface="Arial"/>
              </a:rPr>
              <a:t>Выявление проблемных зон</a:t>
            </a:r>
            <a:endParaRPr sz="2200" b="1" i="0" u="none" strike="noStrike" cap="none" spc="0">
              <a:solidFill>
                <a:srgbClr val="002060"/>
              </a:solidFill>
              <a:latin typeface="Calibri"/>
              <a:ea typeface="Arial"/>
              <a:cs typeface="Arial"/>
            </a:endParaRPr>
          </a:p>
          <a:p>
            <a:pPr marL="394023" indent="-394023" algn="l">
              <a:buAutoNum type="arabicPeriod"/>
              <a:defRPr/>
            </a:pPr>
            <a:r>
              <a:rPr lang="ru-RU" sz="2200" b="1" i="0" u="none" strike="noStrike" cap="none" spc="0">
                <a:solidFill>
                  <a:srgbClr val="002060"/>
                </a:solidFill>
                <a:latin typeface="Calibri"/>
                <a:ea typeface="Arial"/>
                <a:cs typeface="Arial"/>
              </a:rPr>
              <a:t>Формирование индикаторов риска</a:t>
            </a:r>
            <a:endParaRPr sz="2200" b="1" i="0" u="none" strike="noStrike" cap="none" spc="0">
              <a:solidFill>
                <a:srgbClr val="002060"/>
              </a:solidFill>
              <a:latin typeface="Calibri"/>
              <a:ea typeface="Arial"/>
              <a:cs typeface="Arial"/>
            </a:endParaRPr>
          </a:p>
          <a:p>
            <a:pPr marL="394023" indent="-394023" algn="l">
              <a:buAutoNum type="arabicPeriod"/>
              <a:defRPr/>
            </a:pPr>
            <a:r>
              <a:rPr lang="ru-RU" sz="2200" b="1" i="0" u="none" strike="noStrike" cap="none" spc="0">
                <a:solidFill>
                  <a:srgbClr val="002060"/>
                </a:solidFill>
                <a:latin typeface="Calibri"/>
                <a:ea typeface="Arial"/>
                <a:cs typeface="Arial"/>
              </a:rPr>
              <a:t>Корректировка программ развития</a:t>
            </a:r>
            <a:endParaRPr lang="ru-RU" sz="2800">
              <a:solidFill>
                <a:srgbClr val="002060"/>
              </a:solidFill>
            </a:endParaRPr>
          </a:p>
          <a:p>
            <a:pPr algn="l">
              <a:defRPr/>
            </a:pPr>
            <a:r>
              <a:rPr lang="ru-RU" b="1" i="0" u="none" strike="noStrike" cap="none" spc="0">
                <a:solidFill>
                  <a:schemeClr val="lt1"/>
                </a:solidFill>
                <a:latin typeface="Calibri"/>
                <a:ea typeface="Arial"/>
                <a:cs typeface="Arial"/>
              </a:rPr>
              <a:t>Подготовка итогового отчета</a:t>
            </a:r>
            <a:endParaRPr sz="1800"/>
          </a:p>
          <a:p>
            <a:pPr algn="l"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fade thruBlk="0"/>
      </p:transition>
    </mc:Choice>
    <mc:Fallback>
      <p:transition spd="med" advClick="1">
        <p:fade thruBlk="0"/>
      </p:transition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один усеченный угол 11"/>
          <p:cNvSpPr/>
          <p:nvPr/>
        </p:nvSpPr>
        <p:spPr bwMode="auto">
          <a:xfrm flipH="1" flipV="0">
            <a:off x="414734" y="317499"/>
            <a:ext cx="7992887" cy="1131093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>
              <a:defRPr/>
            </a:pPr>
            <a:endParaRPr lang="ru-RU" sz="2400"/>
          </a:p>
          <a:p>
            <a:pPr>
              <a:defRPr/>
            </a:pPr>
            <a:r>
              <a:rPr lang="ru-RU" sz="2600"/>
              <a:t>АККРЕДИТАЦИОННОМУ МОНИТОРИНГУ</a:t>
            </a:r>
            <a:endParaRPr sz="2600"/>
          </a:p>
          <a:p>
            <a:pPr>
              <a:defRPr/>
            </a:pPr>
            <a:r>
              <a:rPr lang="ru-RU" sz="2600"/>
              <a:t>НЕ ПОДЛЕЖАТ (п.2. Приложения 1 к приказу от 24.04.2023 №660/306/448)</a:t>
            </a:r>
            <a:r>
              <a:rPr lang="ru-RU" sz="2600"/>
              <a:t>:</a:t>
            </a:r>
            <a:endParaRPr sz="2400"/>
          </a:p>
          <a:p>
            <a:pPr>
              <a:defRPr/>
            </a:pPr>
            <a:endParaRPr lang="ru-RU" sz="2000"/>
          </a:p>
          <a:p>
            <a:pPr>
              <a:defRPr/>
            </a:pPr>
            <a:endParaRPr lang="ru-RU" sz="280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60" y="116632"/>
            <a:ext cx="913938" cy="1109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1055440" y="2060848"/>
            <a:ext cx="0" cy="4032448"/>
          </a:xfrm>
          <a:prstGeom prst="line">
            <a:avLst/>
          </a:prstGeom>
          <a:ln w="76200" cap="rnd">
            <a:solidFill>
              <a:srgbClr val="FF706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 bwMode="auto">
          <a:xfrm flipH="0" flipV="0">
            <a:off x="1123488" y="2019491"/>
            <a:ext cx="10928449" cy="411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Bef>
                <a:spcPts val="1099"/>
              </a:spcBef>
              <a:defRPr/>
            </a:pPr>
            <a:r>
              <a:rPr/>
              <a:t>	</a:t>
            </a:r>
            <a:r>
              <a:rPr sz="2200"/>
              <a:t>а) дипломатические представительства или консульские учреждения Российской Федерации, </a:t>
            </a:r>
            <a:r>
              <a:rPr sz="2200"/>
              <a:t>представительства Российской Федерации при международной (межгосударственной, межправительственной) организации, имеющие в своей структуре специализированные структурные образовательные подразделения, реализующие основные общеобразовательные программы;</a:t>
            </a:r>
            <a:endParaRPr sz="2200"/>
          </a:p>
          <a:p>
            <a:pPr algn="just">
              <a:defRPr/>
            </a:pPr>
            <a:r>
              <a:rPr sz="2200"/>
              <a:t>	б) </a:t>
            </a:r>
            <a:r>
              <a:rPr sz="2200" b="1">
                <a:solidFill>
                  <a:srgbClr val="002060"/>
                </a:solidFill>
              </a:rPr>
              <a:t>федеральные государственные организации</a:t>
            </a:r>
            <a:r>
              <a:rPr sz="2200"/>
              <a:t>, находящиеся в ведении Генеральной прокуратуры Российской Федерации, Следственного комитета Российской Федерации, Службы внешней разведки Российской Федерации и </a:t>
            </a:r>
            <a:r>
              <a:rPr sz="2200" b="1"/>
              <a:t>федеральных органов исполнительной власти</a:t>
            </a:r>
            <a:r>
              <a:rPr sz="2200"/>
              <a:t>, указанных в </a:t>
            </a:r>
            <a:r>
              <a:rPr sz="2200" u="sng">
                <a:solidFill>
                  <a:schemeClr val="hlink"/>
                </a:solidFill>
                <a:hlinkClick r:id="rId3" tooltip="consultantplus://offline/ref=DADCF8B127D29FF5DEBF5546FF1E85DF827C866F0FC6DD63348E4F826C33F753049DB96AB0D59C4181C184B2A89E89780AC2A0A1CFf8C"/>
              </a:rPr>
              <a:t>части 1 статьи 81</a:t>
            </a:r>
            <a:r>
              <a:rPr sz="2200"/>
              <a:t> Федерального закона "Об образовании в Российской Федерации", и реализующие основные профессиональные образовательные программы, содержащие сведения, составляющие государственную тайну.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fade thruBlk="0"/>
      </p:transition>
    </mc:Choice>
    <mc:Fallback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Прямоугольник: один усеченный угол 11"/>
          <p:cNvSpPr/>
          <p:nvPr/>
        </p:nvSpPr>
        <p:spPr bwMode="auto">
          <a:xfrm flipH="1" flipV="0">
            <a:off x="119196" y="116631"/>
            <a:ext cx="4724709" cy="1431181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/>
            <a:noAutofit/>
          </a:bodyPr>
          <a:lstStyle/>
          <a:p>
            <a:pPr>
              <a:defRPr/>
            </a:pPr>
            <a:r>
              <a:rPr lang="ru-RU" sz="2600" b="1"/>
              <a:t>Формирование перечня аккредитационных образовательных программ</a:t>
            </a:r>
            <a:endParaRPr lang="ru-RU"/>
          </a:p>
          <a:p>
            <a:pPr algn="ctr">
              <a:defRPr/>
            </a:pPr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60" y="116632"/>
            <a:ext cx="913938" cy="11091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4596656" y="2043261"/>
            <a:ext cx="0" cy="4032448"/>
          </a:xfrm>
          <a:prstGeom prst="line">
            <a:avLst/>
          </a:prstGeom>
          <a:ln w="76200" cap="rnd">
            <a:solidFill>
              <a:srgbClr val="FF706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 bwMode="auto">
          <a:xfrm flipH="0" flipV="0">
            <a:off x="4843905" y="515936"/>
            <a:ext cx="7291295" cy="667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наличие программы в лицензии</a:t>
            </a:r>
            <a:endParaRPr lang="ru-RU" sz="2400"/>
          </a:p>
          <a:p>
            <a:pPr marL="342900" indent="-342900" algn="l">
              <a:buFont typeface="Wingdings"/>
              <a:buChar char="ü"/>
              <a:defRPr/>
            </a:pPr>
            <a:endParaRPr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наличие</a:t>
            </a:r>
            <a:r>
              <a:rPr sz="2400">
                <a:latin typeface="Times New Roman"/>
                <a:cs typeface="Times New Roman"/>
              </a:rPr>
              <a:t> программы/ УГС в аккредитации</a:t>
            </a:r>
            <a:endParaRPr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endParaRPr lang="ru-RU" sz="2400"/>
          </a:p>
          <a:p>
            <a:pPr marL="342900" indent="-342900" algn="l">
              <a:buFont typeface="Wingdings"/>
              <a:buChar char="ü"/>
              <a:defRPr/>
            </a:pPr>
            <a:r>
              <a:rPr lang="ru-RU" sz="2400" b="0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соответствие ОП в лицензии УГС</a:t>
            </a:r>
            <a:endParaRPr lang="ru-RU" sz="2400" b="0" i="0" u="none" strike="noStrike" cap="none" spc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endParaRPr sz="2400"/>
          </a:p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коды, наименования специальностей/профессий соответствуют законодательству РФ</a:t>
            </a:r>
            <a:endParaRPr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endParaRPr lang="ru-RU" sz="2400"/>
          </a:p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реализация образовательной программы</a:t>
            </a:r>
            <a:endParaRPr sz="2400"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400">
                <a:latin typeface="Times New Roman"/>
                <a:cs typeface="Times New Roman"/>
              </a:rPr>
              <a:t>     в текущем году</a:t>
            </a:r>
            <a:endParaRPr lang="ru-RU" sz="2400"/>
          </a:p>
          <a:p>
            <a:pPr marL="342900" indent="-342900" algn="l">
              <a:buFont typeface="Wingdings"/>
              <a:buChar char="ü"/>
              <a:defRPr/>
            </a:pPr>
            <a:endParaRPr lang="ru-RU"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наличие выпускников в 2021 г., 2022 г.</a:t>
            </a:r>
            <a:endParaRPr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endParaRPr lang="ru-RU" sz="2400">
              <a:latin typeface="Times New Roman"/>
              <a:cs typeface="Times New Roman"/>
            </a:endParaRPr>
          </a:p>
          <a:p>
            <a:pPr marL="342900" indent="-342900" algn="l">
              <a:buFont typeface="Wingdings"/>
              <a:buChar char="ü"/>
              <a:defRPr/>
            </a:pPr>
            <a:r>
              <a:rPr sz="2400">
                <a:latin typeface="Times New Roman"/>
                <a:cs typeface="Times New Roman"/>
              </a:rPr>
              <a:t>образовательн</a:t>
            </a:r>
            <a:r>
              <a:rPr sz="2400">
                <a:latin typeface="Times New Roman"/>
                <a:cs typeface="Times New Roman"/>
              </a:rPr>
              <a:t>ая программа среднего профессионального образования – на базе 9 </a:t>
            </a:r>
            <a:r>
              <a:rPr sz="2400">
                <a:latin typeface="Times New Roman"/>
                <a:cs typeface="Times New Roman"/>
              </a:rPr>
              <a:t>кл</a:t>
            </a:r>
            <a:r>
              <a:rPr sz="240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400">
                <a:latin typeface="Times New Roman"/>
                <a:cs typeface="Times New Roman"/>
              </a:rPr>
              <a:t>    (11 </a:t>
            </a:r>
            <a:r>
              <a:rPr sz="2400">
                <a:latin typeface="Times New Roman"/>
                <a:cs typeface="Times New Roman"/>
              </a:rPr>
              <a:t>кл</a:t>
            </a:r>
            <a:r>
              <a:rPr sz="2400">
                <a:latin typeface="Times New Roman"/>
                <a:cs typeface="Times New Roman"/>
              </a:rPr>
              <a:t>. – если нет 9 </a:t>
            </a:r>
            <a:r>
              <a:rPr sz="2400">
                <a:latin typeface="Times New Roman"/>
                <a:cs typeface="Times New Roman"/>
              </a:rPr>
              <a:t>кл</a:t>
            </a:r>
            <a:r>
              <a:rPr sz="2400">
                <a:latin typeface="Times New Roman"/>
                <a:cs typeface="Times New Roman"/>
              </a:rPr>
              <a:t>.)</a:t>
            </a:r>
            <a:endParaRPr sz="2400"/>
          </a:p>
          <a:p>
            <a:pPr marL="342900" indent="-342900" algn="l">
              <a:buFont typeface="Wingdings"/>
              <a:buChar char="ü"/>
              <a:defRPr/>
            </a:pPr>
            <a:endParaRPr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500" advClick="1">
        <p:fade thruBlk="0"/>
      </p:transition>
    </mc:Choice>
    <mc:Fallback>
      <p:transition spd="med" advClick="1">
        <p:fade thruBlk="0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8682401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3B92EBA-B992-85D0-9DE9-1632CF2C7AB3}" type="slidenum">
              <a:rPr lang="ru-RU"/>
              <a:t/>
            </a:fld>
            <a:endParaRPr lang="ru-RU"/>
          </a:p>
        </p:txBody>
      </p:sp>
      <p:sp>
        <p:nvSpPr>
          <p:cNvPr id="203278578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 flipH="0" flipV="0">
            <a:off x="703104" y="2237284"/>
            <a:ext cx="3886643" cy="26987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endParaRPr sz="2400" u="sng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 Наличие ЭИОС</a:t>
            </a:r>
            <a:endParaRPr sz="24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Участие в ВПР</a:t>
            </a:r>
            <a:endParaRPr sz="2400"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400">
                <a:latin typeface="Times New Roman"/>
                <a:cs typeface="Times New Roman"/>
              </a:rPr>
              <a:t>Результаты ГИА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91369859" name=""/>
          <p:cNvSpPr txBox="1"/>
          <p:nvPr/>
        </p:nvSpPr>
        <p:spPr bwMode="auto">
          <a:xfrm flipH="0" flipV="0">
            <a:off x="838197" y="1413963"/>
            <a:ext cx="3491928" cy="823319"/>
          </a:xfrm>
          <a:prstGeom prst="rect">
            <a:avLst/>
          </a:prstGeom>
          <a:noFill/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ctr">
              <a:buFont typeface="Arial"/>
              <a:buNone/>
              <a:defRPr/>
            </a:pP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Предзагрузка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данных по 3 показателям: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endParaRPr sz="2400" u="none">
              <a:solidFill>
                <a:schemeClr val="tx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sp>
        <p:nvSpPr>
          <p:cNvPr id="1037879542" name="Прямоугольник: один усеченный угол 11"/>
          <p:cNvSpPr/>
          <p:nvPr/>
        </p:nvSpPr>
        <p:spPr bwMode="auto">
          <a:xfrm flipH="1" flipV="0">
            <a:off x="119196" y="116631"/>
            <a:ext cx="10935802" cy="736650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upright="0" compatLnSpc="1">
            <a:prstTxWarp prst="textNoShape"/>
            <a:noAutofit/>
          </a:bodyPr>
          <a:lstStyle/>
          <a:p>
            <a:pPr algn="ctr">
              <a:defRPr/>
            </a:pPr>
            <a:r>
              <a:rPr lang="ru-RU" sz="3600" b="1"/>
              <a:t>ВНЕСЕНИЕ ДАННЫХ (Школа)</a:t>
            </a:r>
            <a:endParaRPr sz="3600"/>
          </a:p>
          <a:p>
            <a:pPr algn="ctr">
              <a:defRPr/>
            </a:pPr>
            <a:endParaRPr lang="ru-RU"/>
          </a:p>
        </p:txBody>
      </p:sp>
      <p:sp>
        <p:nvSpPr>
          <p:cNvPr id="290834230" name=""/>
          <p:cNvSpPr txBox="1"/>
          <p:nvPr/>
        </p:nvSpPr>
        <p:spPr bwMode="auto">
          <a:xfrm flipH="0" flipV="0">
            <a:off x="6883109" y="1486989"/>
            <a:ext cx="3992933" cy="457559"/>
          </a:xfrm>
          <a:prstGeom prst="rect">
            <a:avLst/>
          </a:prstGeom>
          <a:noFill/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ctr">
              <a:buFont typeface="Arial"/>
              <a:buNone/>
              <a:defRPr/>
            </a:pP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Данные, заполняемые ОО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: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endParaRPr sz="2400" u="none">
              <a:solidFill>
                <a:schemeClr val="tx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sp>
        <p:nvSpPr>
          <p:cNvPr id="197861685" name="Vertical Text Placeholder 2"/>
          <p:cNvSpPr>
            <a:spLocks noGrp="1"/>
          </p:cNvSpPr>
          <p:nvPr/>
        </p:nvSpPr>
        <p:spPr bwMode="auto">
          <a:xfrm flipH="0" flipV="0">
            <a:off x="6014687" y="1944549"/>
            <a:ext cx="5576093" cy="355203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endParaRPr sz="2200" u="sng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Доля педагогических работников,</a:t>
            </a:r>
            <a:r>
              <a:rPr sz="2400">
                <a:latin typeface="Times New Roman"/>
                <a:cs typeface="Times New Roman"/>
              </a:rPr>
              <a:t> имеющих первую или высшую квалификационные категории (</a:t>
            </a:r>
            <a:r>
              <a:rPr sz="2400">
                <a:latin typeface="Times New Roman"/>
                <a:cs typeface="Times New Roman"/>
              </a:rPr>
              <a:t>ученое звание</a:t>
            </a:r>
            <a:r>
              <a:rPr sz="2400">
                <a:latin typeface="Times New Roman"/>
                <a:cs typeface="Times New Roman"/>
              </a:rPr>
              <a:t>, </a:t>
            </a:r>
            <a:r>
              <a:rPr sz="2400">
                <a:latin typeface="Times New Roman"/>
                <a:cs typeface="Times New Roman"/>
              </a:rPr>
              <a:t>ученую степень)</a:t>
            </a:r>
            <a:endParaRPr sz="24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Доля педагогических работников, прошедших повышение квалификации по профилю педагогической деятельности за последние 3 года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90960589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59" y="116631"/>
            <a:ext cx="913937" cy="11091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1535860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935896C-4741-5C46-6BD2-17726DDA872E}" type="slidenum">
              <a:rPr lang="ru-RU"/>
              <a:t/>
            </a:fld>
            <a:endParaRPr lang="ru-RU"/>
          </a:p>
        </p:txBody>
      </p:sp>
      <p:sp>
        <p:nvSpPr>
          <p:cNvPr id="1578049237" name="Прямоугольник: один усеченный угол 11"/>
          <p:cNvSpPr/>
          <p:nvPr/>
        </p:nvSpPr>
        <p:spPr bwMode="auto">
          <a:xfrm flipH="1" flipV="0">
            <a:off x="119196" y="116631"/>
            <a:ext cx="10935801" cy="736649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upright="0" compatLnSpc="1">
            <a:prstTxWarp prst="textNoShape"/>
            <a:noAutofit/>
          </a:bodyPr>
          <a:lstStyle/>
          <a:p>
            <a:pPr algn="ctr">
              <a:defRPr/>
            </a:pPr>
            <a:r>
              <a:rPr lang="ru-RU" sz="3600" b="1"/>
              <a:t>ВНЕСЕНИЕ ДАННЫХ (СПО)</a:t>
            </a:r>
            <a:endParaRPr sz="3600"/>
          </a:p>
          <a:p>
            <a:pPr algn="ctr">
              <a:defRPr/>
            </a:pPr>
            <a:endParaRPr lang="ru-RU"/>
          </a:p>
        </p:txBody>
      </p:sp>
      <p:sp>
        <p:nvSpPr>
          <p:cNvPr id="2057754117" name=""/>
          <p:cNvSpPr txBox="1"/>
          <p:nvPr/>
        </p:nvSpPr>
        <p:spPr bwMode="auto">
          <a:xfrm flipH="0" flipV="0">
            <a:off x="838197" y="1413963"/>
            <a:ext cx="3493008" cy="823319"/>
          </a:xfrm>
          <a:prstGeom prst="rect">
            <a:avLst/>
          </a:prstGeom>
          <a:noFill/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ctr">
              <a:buFont typeface="Arial"/>
              <a:buNone/>
              <a:defRPr/>
            </a:pP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Предзагрузка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данных</a:t>
            </a:r>
            <a:endParaRPr sz="2400" u="none">
              <a:solidFill>
                <a:schemeClr val="tx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  <a:defRPr/>
            </a:pP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по 4 показателям: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endParaRPr sz="2400" u="none">
              <a:solidFill>
                <a:schemeClr val="tx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sp>
        <p:nvSpPr>
          <p:cNvPr id="1201432178" name=""/>
          <p:cNvSpPr txBox="1"/>
          <p:nvPr/>
        </p:nvSpPr>
        <p:spPr bwMode="auto">
          <a:xfrm flipH="0" flipV="0">
            <a:off x="6883108" y="1486989"/>
            <a:ext cx="3993292" cy="457559"/>
          </a:xfrm>
          <a:prstGeom prst="rect">
            <a:avLst/>
          </a:prstGeom>
          <a:noFill/>
          <a:effectLst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indent="0" algn="ctr">
              <a:buFont typeface="Arial"/>
              <a:buNone/>
              <a:defRPr/>
            </a:pP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Данные, заполняемые ОО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:</a:t>
            </a:r>
            <a:r>
              <a:rPr sz="2400" u="none">
                <a:solidFill>
                  <a:schemeClr val="tx1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 </a:t>
            </a:r>
            <a:endParaRPr sz="2400" u="none">
              <a:solidFill>
                <a:schemeClr val="tx1"/>
              </a:solidFill>
              <a:highlight>
                <a:srgbClr val="FFFF00"/>
              </a:highlight>
              <a:latin typeface="Times New Roman"/>
              <a:cs typeface="Times New Roman"/>
            </a:endParaRPr>
          </a:p>
        </p:txBody>
      </p:sp>
      <p:sp>
        <p:nvSpPr>
          <p:cNvPr id="1534598418" name="Vertical Text Placeholder 2"/>
          <p:cNvSpPr>
            <a:spLocks noGrp="1"/>
          </p:cNvSpPr>
          <p:nvPr/>
        </p:nvSpPr>
        <p:spPr bwMode="auto">
          <a:xfrm flipH="0" flipV="0">
            <a:off x="703103" y="2237283"/>
            <a:ext cx="3886642" cy="269874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endParaRPr sz="2400" u="sng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Наличие ЭИОС</a:t>
            </a:r>
            <a:endParaRPr sz="24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Участие ВПР</a:t>
            </a:r>
            <a:endParaRPr sz="2400"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400">
                <a:latin typeface="Times New Roman"/>
                <a:cs typeface="Times New Roman"/>
              </a:rPr>
              <a:t>Трудоустройство</a:t>
            </a:r>
            <a:endParaRPr sz="2400">
              <a:latin typeface="Times New Roman"/>
              <a:cs typeface="Times New Roman"/>
            </a:endParaRPr>
          </a:p>
          <a:p>
            <a:pPr algn="l">
              <a:defRPr/>
            </a:pPr>
            <a:r>
              <a:rPr sz="2400">
                <a:latin typeface="Times New Roman"/>
                <a:cs typeface="Times New Roman"/>
              </a:rPr>
              <a:t>Результаты </a:t>
            </a:r>
            <a:r>
              <a:rPr sz="2400">
                <a:latin typeface="Times New Roman"/>
                <a:cs typeface="Times New Roman"/>
              </a:rPr>
              <a:t>демоэкзамена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16820699" name="Vertical Text Placeholder 2"/>
          <p:cNvSpPr>
            <a:spLocks noGrp="1"/>
          </p:cNvSpPr>
          <p:nvPr/>
        </p:nvSpPr>
        <p:spPr bwMode="auto">
          <a:xfrm flipH="0" flipV="0">
            <a:off x="6014686" y="1944549"/>
            <a:ext cx="5576091" cy="355203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>
            <a:lvl1pPr marL="228600" indent="-228600" algn="l" defTabSz="914400">
              <a:lnSpc>
                <a:spcPct val="90000"/>
              </a:lnSpc>
              <a:spcBef>
                <a:spcPts val="998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8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endParaRPr sz="2200" u="sng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Доля педагогических работников,</a:t>
            </a:r>
            <a:r>
              <a:rPr sz="2400">
                <a:latin typeface="Times New Roman"/>
                <a:cs typeface="Times New Roman"/>
              </a:rPr>
              <a:t> имеющих первую или высшую квалификационные категории (</a:t>
            </a:r>
            <a:r>
              <a:rPr sz="2400">
                <a:latin typeface="Times New Roman"/>
                <a:cs typeface="Times New Roman"/>
              </a:rPr>
              <a:t>ученое звание</a:t>
            </a:r>
            <a:r>
              <a:rPr sz="2400">
                <a:latin typeface="Times New Roman"/>
                <a:cs typeface="Times New Roman"/>
              </a:rPr>
              <a:t>, </a:t>
            </a:r>
            <a:r>
              <a:rPr sz="2400">
                <a:latin typeface="Times New Roman"/>
                <a:cs typeface="Times New Roman"/>
              </a:rPr>
              <a:t>ученую степень)</a:t>
            </a:r>
            <a:endParaRPr sz="24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Доля </a:t>
            </a:r>
            <a:r>
              <a:rPr sz="2400">
                <a:latin typeface="Times New Roman"/>
                <a:cs typeface="Times New Roman"/>
              </a:rPr>
              <a:t>педагогических работников, обеспечивающих освоение </a:t>
            </a:r>
            <a:r>
              <a:rPr sz="2400">
                <a:latin typeface="Times New Roman"/>
                <a:cs typeface="Times New Roman"/>
              </a:rPr>
              <a:t>профмодулей</a:t>
            </a:r>
            <a:r>
              <a:rPr sz="2400">
                <a:latin typeface="Times New Roman"/>
                <a:cs typeface="Times New Roman"/>
              </a:rPr>
              <a:t> образовательных программ</a:t>
            </a:r>
            <a:endParaRPr sz="240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sz="2400">
                <a:latin typeface="Times New Roman"/>
                <a:cs typeface="Times New Roman"/>
              </a:rPr>
              <a:t>Наличие внутренней системы оценки качества образования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57857475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23711CB-AB9C-8F9E-8F09-0F7F2840A490}" type="slidenum">
              <a:rPr lang="ru-RU"/>
              <a:t/>
            </a:fld>
            <a:endParaRPr lang="ru-RU"/>
          </a:p>
        </p:txBody>
      </p:sp>
      <p:sp>
        <p:nvSpPr>
          <p:cNvPr id="811504811" name="Прямоугольник: один усеченный угол 11"/>
          <p:cNvSpPr/>
          <p:nvPr/>
        </p:nvSpPr>
        <p:spPr bwMode="auto">
          <a:xfrm flipH="1" flipV="0">
            <a:off x="119196" y="116631"/>
            <a:ext cx="10935802" cy="736649"/>
          </a:xfrm>
          <a:prstGeom prst="snip1Rect">
            <a:avLst>
              <a:gd name="adj" fmla="val 50000"/>
            </a:avLst>
          </a:prstGeom>
          <a:solidFill>
            <a:srgbClr val="2471A3"/>
          </a:solidFill>
          <a:ln w="190500" cap="rnd">
            <a:solidFill>
              <a:srgbClr val="2471A3"/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upright="0" compatLnSpc="1">
            <a:prstTxWarp prst="textNoShape"/>
            <a:noAutofit/>
          </a:bodyPr>
          <a:lstStyle/>
          <a:p>
            <a:pPr algn="just">
              <a:defRPr/>
            </a:pPr>
            <a:r>
              <a:rPr lang="ru-RU" sz="2750" b="0" i="0" u="none" strike="noStrike" cap="none" spc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КООРДИНАЦИЯ</a:t>
            </a:r>
            <a:r>
              <a:rPr lang="ru-RU" sz="2750" b="0" i="0" u="none" strike="noStrike" cap="none" spc="-23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50" b="0" i="0" u="none" strike="noStrike" cap="none" spc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ПРОВЕДЕНИЯ</a:t>
            </a:r>
            <a:r>
              <a:rPr lang="ru-RU" sz="2750" b="0" i="0" u="none" strike="noStrike" cap="none" spc="-28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50" b="0" i="0" u="none" strike="noStrike" cap="none" spc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АККРЕДИТАЦИОННОГО</a:t>
            </a:r>
            <a:r>
              <a:rPr lang="ru-RU" sz="2750" b="0" i="0" u="none" strike="noStrike" cap="none" spc="-23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750" b="0" i="0" u="none" strike="noStrike" cap="none" spc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МОНИТОРИНГА</a:t>
            </a:r>
            <a:endParaRPr lang="ru-RU"/>
          </a:p>
        </p:txBody>
      </p:sp>
      <p:pic>
        <p:nvPicPr>
          <p:cNvPr id="1373536120" name="Рисунок 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1136559" y="116631"/>
            <a:ext cx="913937" cy="110919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64695829" name="Title 1"/>
          <p:cNvSpPr>
            <a:spLocks noGrp="1"/>
          </p:cNvSpPr>
          <p:nvPr/>
        </p:nvSpPr>
        <p:spPr bwMode="auto">
          <a:xfrm flipH="0" flipV="0">
            <a:off x="484015" y="2208434"/>
            <a:ext cx="3196165" cy="317896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3878" indent="-283878" algn="l">
              <a:lnSpc>
                <a:spcPts val="2073"/>
              </a:lnSpc>
              <a:spcBef>
                <a:spcPts val="1863"/>
              </a:spcBef>
              <a:buFont typeface="Courier New"/>
              <a:buChar char="o"/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Консультирование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algn="l">
              <a:lnSpc>
                <a:spcPts val="1863"/>
              </a:lnSpc>
              <a:spcBef>
                <a:spcPts val="0"/>
              </a:spcBef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     РЕГИОНАЛЬНОГО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algn="l">
              <a:lnSpc>
                <a:spcPct val="95000"/>
              </a:lnSpc>
              <a:spcBef>
                <a:spcPts val="37"/>
              </a:spcBef>
              <a:defRPr/>
            </a:pPr>
            <a:r>
              <a:rPr sz="1800" spc="-9">
                <a:solidFill>
                  <a:schemeClr val="bg1"/>
                </a:solidFill>
                <a:latin typeface="Microsoft Sans Serif"/>
              </a:rPr>
              <a:t>     координатора</a:t>
            </a:r>
            <a:r>
              <a:rPr sz="1800" spc="-77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по</a:t>
            </a:r>
            <a:br>
              <a:rPr sz="1800" spc="-4">
                <a:solidFill>
                  <a:schemeClr val="bg1"/>
                </a:solidFill>
                <a:latin typeface="Microsoft Sans Serif"/>
              </a:rPr>
            </a:br>
            <a:r>
              <a:rPr sz="1800" spc="-4">
                <a:solidFill>
                  <a:schemeClr val="bg1"/>
                </a:solidFill>
                <a:latin typeface="Microsoft Sans Serif"/>
              </a:rPr>
              <a:t>    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 вопросам</a:t>
            </a:r>
            <a:r>
              <a:rPr sz="1800" spc="-458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 мониторинга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marL="283878" indent="-283878" algn="l">
              <a:lnSpc>
                <a:spcPct val="91666"/>
              </a:lnSpc>
              <a:spcBef>
                <a:spcPts val="808"/>
              </a:spcBef>
              <a:buFont typeface="Courier New"/>
              <a:buChar char="o"/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Техническая</a:t>
            </a:r>
            <a:r>
              <a:rPr sz="1800" spc="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поддержка</a:t>
            </a:r>
            <a:r>
              <a:rPr sz="1800" spc="-438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РЕГИОНАЛЬНОГО</a:t>
            </a:r>
            <a:r>
              <a:rPr sz="1800" spc="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координатора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marL="283878" indent="-283878" algn="l">
              <a:lnSpc>
                <a:spcPts val="2068"/>
              </a:lnSpc>
              <a:spcBef>
                <a:spcPts val="683"/>
              </a:spcBef>
              <a:buFont typeface="Courier New"/>
              <a:buChar char="o"/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Формирование</a:t>
            </a:r>
            <a:r>
              <a:rPr sz="1800" spc="-11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плана-</a:t>
            </a:r>
            <a:br>
              <a:rPr sz="1800">
                <a:solidFill>
                  <a:schemeClr val="bg1"/>
                </a:solidFill>
                <a:latin typeface="Microsoft Sans Serif"/>
              </a:rPr>
            </a:br>
            <a:r>
              <a:rPr sz="1800">
                <a:solidFill>
                  <a:schemeClr val="bg1"/>
                </a:solidFill>
                <a:latin typeface="Microsoft Sans Serif"/>
              </a:rPr>
              <a:t>графика</a:t>
            </a:r>
            <a:r>
              <a:rPr sz="1800" spc="-7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внесения</a:t>
            </a:r>
            <a:r>
              <a:rPr sz="1800" spc="-6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данных</a:t>
            </a:r>
            <a:r>
              <a:rPr sz="1800" spc="-463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ОО</a:t>
            </a:r>
            <a:r>
              <a:rPr sz="1800" spc="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(по регионам)</a:t>
            </a:r>
            <a:endParaRPr sz="1800">
              <a:solidFill>
                <a:schemeClr val="bg1"/>
              </a:solidFill>
              <a:latin typeface="Microsoft Sans Serif"/>
            </a:endParaRPr>
          </a:p>
        </p:txBody>
      </p:sp>
      <p:sp>
        <p:nvSpPr>
          <p:cNvPr id="2056844918" name="Title 1"/>
          <p:cNvSpPr>
            <a:spLocks noGrp="1"/>
          </p:cNvSpPr>
          <p:nvPr/>
        </p:nvSpPr>
        <p:spPr bwMode="auto">
          <a:xfrm flipH="0" flipV="0">
            <a:off x="4640422" y="2234512"/>
            <a:ext cx="3360915" cy="355203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3879" indent="-283879" algn="l">
              <a:lnSpc>
                <a:spcPts val="2073"/>
              </a:lnSpc>
              <a:spcBef>
                <a:spcPts val="1863"/>
              </a:spcBef>
              <a:buFont typeface="Courier New"/>
              <a:buChar char="o"/>
              <a:defRPr/>
            </a:pPr>
            <a:endParaRPr sz="1800">
              <a:solidFill>
                <a:schemeClr val="bg1"/>
              </a:solidFill>
              <a:latin typeface="Microsoft Sans Serif"/>
            </a:endParaRPr>
          </a:p>
          <a:p>
            <a:pPr marL="283879" indent="-283879" algn="l">
              <a:lnSpc>
                <a:spcPts val="2073"/>
              </a:lnSpc>
              <a:spcBef>
                <a:spcPts val="1863"/>
              </a:spcBef>
              <a:buFont typeface="Courier New"/>
              <a:buChar char="o"/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Консультирование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algn="l">
              <a:lnSpc>
                <a:spcPts val="1863"/>
              </a:lnSpc>
              <a:spcBef>
                <a:spcPts val="0"/>
              </a:spcBef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     сотрудников ОО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algn="l">
              <a:lnSpc>
                <a:spcPct val="95000"/>
              </a:lnSpc>
              <a:spcBef>
                <a:spcPts val="37"/>
              </a:spcBef>
              <a:defRPr/>
            </a:pPr>
            <a:r>
              <a:rPr sz="1800" spc="-9">
                <a:solidFill>
                  <a:schemeClr val="bg1"/>
                </a:solidFill>
                <a:latin typeface="Microsoft Sans Serif"/>
              </a:rPr>
              <a:t>     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по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 вопросам</a:t>
            </a:r>
            <a:r>
              <a:rPr sz="1800" spc="-458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 мониторинга</a:t>
            </a:r>
            <a:endParaRPr sz="1800">
              <a:solidFill>
                <a:schemeClr val="bg1"/>
              </a:solidFill>
              <a:latin typeface="Microsoft Sans Serif"/>
            </a:endParaRPr>
          </a:p>
          <a:p>
            <a:pPr marL="283879" indent="-283879" algn="l">
              <a:lnSpc>
                <a:spcPct val="91666"/>
              </a:lnSpc>
              <a:spcBef>
                <a:spcPts val="808"/>
              </a:spcBef>
              <a:buFont typeface="Courier New"/>
              <a:buChar char="o"/>
              <a:defRPr/>
            </a:pPr>
            <a:r>
              <a:rPr sz="1800">
                <a:solidFill>
                  <a:schemeClr val="bg1"/>
                </a:solidFill>
                <a:latin typeface="Microsoft Sans Serif"/>
              </a:rPr>
              <a:t>Техническая</a:t>
            </a:r>
            <a:r>
              <a:rPr sz="1800" spc="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поддержка</a:t>
            </a:r>
            <a:r>
              <a:rPr sz="1800" spc="-438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 сотрудников ОО</a:t>
            </a:r>
            <a:endParaRPr sz="1800" spc="-9">
              <a:solidFill>
                <a:srgbClr val="423C67"/>
              </a:solidFill>
              <a:latin typeface="Microsoft Sans Serif"/>
            </a:endParaRPr>
          </a:p>
          <a:p>
            <a:pPr marL="283879" indent="-283879" algn="l">
              <a:lnSpc>
                <a:spcPct val="91666"/>
              </a:lnSpc>
              <a:spcBef>
                <a:spcPts val="808"/>
              </a:spcBef>
              <a:buFont typeface="Courier New"/>
              <a:buChar char="o"/>
              <a:defRPr/>
            </a:pPr>
            <a:r>
              <a:rPr sz="1800" spc="-9">
                <a:solidFill>
                  <a:schemeClr val="bg1"/>
                </a:solidFill>
                <a:latin typeface="Microsoft Sans Serif"/>
              </a:rPr>
              <a:t>Контроль</a:t>
            </a:r>
            <a:r>
              <a:rPr sz="1800" spc="-9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за</a:t>
            </a:r>
            <a:r>
              <a:rPr sz="1800" spc="-10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 spc="-4">
                <a:solidFill>
                  <a:schemeClr val="bg1"/>
                </a:solidFill>
                <a:latin typeface="Microsoft Sans Serif"/>
              </a:rPr>
              <a:t>внесением</a:t>
            </a:r>
            <a:r>
              <a:rPr sz="1800" spc="-463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данных</a:t>
            </a:r>
            <a:r>
              <a:rPr sz="1800">
                <a:solidFill>
                  <a:srgbClr val="FF0000"/>
                </a:solidFill>
                <a:latin typeface="Microsoft Sans Serif"/>
              </a:rPr>
              <a:t>**</a:t>
            </a:r>
            <a:r>
              <a:rPr sz="1800" spc="19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(полнота,</a:t>
            </a:r>
            <a:r>
              <a:rPr sz="1800" spc="4">
                <a:solidFill>
                  <a:schemeClr val="bg1"/>
                </a:solidFill>
                <a:latin typeface="Microsoft Sans Serif"/>
              </a:rPr>
              <a:t> </a:t>
            </a:r>
            <a:r>
              <a:rPr sz="1800">
                <a:solidFill>
                  <a:schemeClr val="bg1"/>
                </a:solidFill>
                <a:latin typeface="Microsoft Sans Serif"/>
              </a:rPr>
              <a:t>своевременность)</a:t>
            </a:r>
            <a:endParaRPr sz="1800">
              <a:solidFill>
                <a:schemeClr val="bg1"/>
              </a:solidFill>
              <a:latin typeface="Microsoft Sans Serif"/>
            </a:endParaRPr>
          </a:p>
        </p:txBody>
      </p:sp>
      <p:grpSp>
        <p:nvGrpSpPr>
          <p:cNvPr id="1865229623" name="object 2"/>
          <p:cNvGrpSpPr/>
          <p:nvPr/>
        </p:nvGrpSpPr>
        <p:grpSpPr bwMode="auto">
          <a:xfrm>
            <a:off x="432256" y="2061590"/>
            <a:ext cx="2452369" cy="3616324"/>
            <a:chOff x="0" y="0"/>
            <a:chExt cx="2452369" cy="3616324"/>
          </a:xfrm>
        </p:grpSpPr>
        <p:sp>
          <p:nvSpPr>
            <p:cNvPr id="24390220" name="object 4"/>
            <p:cNvSpPr/>
            <p:nvPr/>
          </p:nvSpPr>
          <p:spPr bwMode="auto">
            <a:xfrm>
              <a:off x="0" y="0"/>
              <a:ext cx="2452369" cy="3616324"/>
            </a:xfrm>
            <a:custGeom>
              <a:avLst/>
              <a:gdLst/>
              <a:ahLst/>
              <a:cxnLst/>
              <a:rect l="l" t="t" r="r" b="b"/>
              <a:pathLst>
                <a:path w="2452370" h="3616325" fill="norm" stroke="1" extrusionOk="0">
                  <a:moveTo>
                    <a:pt x="2043480" y="0"/>
                  </a:moveTo>
                  <a:lnTo>
                    <a:pt x="408724" y="0"/>
                  </a:lnTo>
                  <a:lnTo>
                    <a:pt x="361058" y="2749"/>
                  </a:lnTo>
                  <a:lnTo>
                    <a:pt x="315008" y="10795"/>
                  </a:lnTo>
                  <a:lnTo>
                    <a:pt x="270879" y="23829"/>
                  </a:lnTo>
                  <a:lnTo>
                    <a:pt x="228978" y="41544"/>
                  </a:lnTo>
                  <a:lnTo>
                    <a:pt x="189612" y="63635"/>
                  </a:lnTo>
                  <a:lnTo>
                    <a:pt x="153088" y="89793"/>
                  </a:lnTo>
                  <a:lnTo>
                    <a:pt x="119713" y="119713"/>
                  </a:lnTo>
                  <a:lnTo>
                    <a:pt x="89792" y="153087"/>
                  </a:lnTo>
                  <a:lnTo>
                    <a:pt x="63633" y="189608"/>
                  </a:lnTo>
                  <a:lnTo>
                    <a:pt x="41543" y="228970"/>
                  </a:lnTo>
                  <a:lnTo>
                    <a:pt x="23828" y="270865"/>
                  </a:lnTo>
                  <a:lnTo>
                    <a:pt x="10794" y="314988"/>
                  </a:lnTo>
                  <a:lnTo>
                    <a:pt x="2749" y="361030"/>
                  </a:lnTo>
                  <a:lnTo>
                    <a:pt x="0" y="408686"/>
                  </a:lnTo>
                  <a:lnTo>
                    <a:pt x="0" y="3207258"/>
                  </a:lnTo>
                  <a:lnTo>
                    <a:pt x="2749" y="3254937"/>
                  </a:lnTo>
                  <a:lnTo>
                    <a:pt x="10794" y="3300999"/>
                  </a:lnTo>
                  <a:lnTo>
                    <a:pt x="23828" y="3345136"/>
                  </a:lnTo>
                  <a:lnTo>
                    <a:pt x="41543" y="3387041"/>
                  </a:lnTo>
                  <a:lnTo>
                    <a:pt x="63633" y="3426410"/>
                  </a:lnTo>
                  <a:lnTo>
                    <a:pt x="89792" y="3462935"/>
                  </a:lnTo>
                  <a:lnTo>
                    <a:pt x="119713" y="3496310"/>
                  </a:lnTo>
                  <a:lnTo>
                    <a:pt x="153088" y="3526228"/>
                  </a:lnTo>
                  <a:lnTo>
                    <a:pt x="189612" y="3552384"/>
                  </a:lnTo>
                  <a:lnTo>
                    <a:pt x="228978" y="3574472"/>
                  </a:lnTo>
                  <a:lnTo>
                    <a:pt x="270879" y="3592184"/>
                  </a:lnTo>
                  <a:lnTo>
                    <a:pt x="315008" y="3605215"/>
                  </a:lnTo>
                  <a:lnTo>
                    <a:pt x="361058" y="3613258"/>
                  </a:lnTo>
                  <a:lnTo>
                    <a:pt x="408724" y="3616007"/>
                  </a:lnTo>
                  <a:lnTo>
                    <a:pt x="2043480" y="3616007"/>
                  </a:lnTo>
                  <a:lnTo>
                    <a:pt x="2091161" y="3613258"/>
                  </a:lnTo>
                  <a:lnTo>
                    <a:pt x="2137225" y="3605215"/>
                  </a:lnTo>
                  <a:lnTo>
                    <a:pt x="2181366" y="3592184"/>
                  </a:lnTo>
                  <a:lnTo>
                    <a:pt x="2223277" y="3574472"/>
                  </a:lnTo>
                  <a:lnTo>
                    <a:pt x="2262651" y="3552384"/>
                  </a:lnTo>
                  <a:lnTo>
                    <a:pt x="2299182" y="3526228"/>
                  </a:lnTo>
                  <a:lnTo>
                    <a:pt x="2332564" y="3496310"/>
                  </a:lnTo>
                  <a:lnTo>
                    <a:pt x="2362489" y="3462935"/>
                  </a:lnTo>
                  <a:lnTo>
                    <a:pt x="2388652" y="3426410"/>
                  </a:lnTo>
                  <a:lnTo>
                    <a:pt x="2410745" y="3387041"/>
                  </a:lnTo>
                  <a:lnTo>
                    <a:pt x="2428463" y="3345136"/>
                  </a:lnTo>
                  <a:lnTo>
                    <a:pt x="2441498" y="3300999"/>
                  </a:lnTo>
                  <a:lnTo>
                    <a:pt x="2449543" y="3254937"/>
                  </a:lnTo>
                  <a:lnTo>
                    <a:pt x="2452293" y="3207258"/>
                  </a:lnTo>
                  <a:lnTo>
                    <a:pt x="2452293" y="408686"/>
                  </a:lnTo>
                  <a:lnTo>
                    <a:pt x="2449543" y="361030"/>
                  </a:lnTo>
                  <a:lnTo>
                    <a:pt x="2441498" y="314988"/>
                  </a:lnTo>
                  <a:lnTo>
                    <a:pt x="2428463" y="270865"/>
                  </a:lnTo>
                  <a:lnTo>
                    <a:pt x="2410745" y="228970"/>
                  </a:lnTo>
                  <a:lnTo>
                    <a:pt x="2388652" y="189608"/>
                  </a:lnTo>
                  <a:lnTo>
                    <a:pt x="2362489" y="153087"/>
                  </a:lnTo>
                  <a:lnTo>
                    <a:pt x="2332564" y="119713"/>
                  </a:lnTo>
                  <a:lnTo>
                    <a:pt x="2299182" y="89793"/>
                  </a:lnTo>
                  <a:lnTo>
                    <a:pt x="2262651" y="63635"/>
                  </a:lnTo>
                  <a:lnTo>
                    <a:pt x="2223277" y="41544"/>
                  </a:lnTo>
                  <a:lnTo>
                    <a:pt x="2181366" y="23829"/>
                  </a:lnTo>
                  <a:lnTo>
                    <a:pt x="2137225" y="10795"/>
                  </a:lnTo>
                  <a:lnTo>
                    <a:pt x="2091161" y="2749"/>
                  </a:lnTo>
                  <a:lnTo>
                    <a:pt x="2043480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255330572" name="object 5"/>
            <p:cNvSpPr/>
            <p:nvPr/>
          </p:nvSpPr>
          <p:spPr bwMode="auto">
            <a:xfrm>
              <a:off x="0" y="0"/>
              <a:ext cx="2452369" cy="3616324"/>
            </a:xfrm>
            <a:custGeom>
              <a:avLst/>
              <a:gdLst/>
              <a:ahLst/>
              <a:cxnLst/>
              <a:rect l="l" t="t" r="r" b="b"/>
              <a:pathLst>
                <a:path w="2452370" h="3616325" fill="norm" stroke="1" extrusionOk="0">
                  <a:moveTo>
                    <a:pt x="0" y="408686"/>
                  </a:moveTo>
                  <a:lnTo>
                    <a:pt x="2749" y="361030"/>
                  </a:lnTo>
                  <a:lnTo>
                    <a:pt x="10794" y="314988"/>
                  </a:lnTo>
                  <a:lnTo>
                    <a:pt x="23828" y="270865"/>
                  </a:lnTo>
                  <a:lnTo>
                    <a:pt x="41543" y="228970"/>
                  </a:lnTo>
                  <a:lnTo>
                    <a:pt x="63633" y="189608"/>
                  </a:lnTo>
                  <a:lnTo>
                    <a:pt x="89792" y="153087"/>
                  </a:lnTo>
                  <a:lnTo>
                    <a:pt x="119713" y="119713"/>
                  </a:lnTo>
                  <a:lnTo>
                    <a:pt x="153088" y="89793"/>
                  </a:lnTo>
                  <a:lnTo>
                    <a:pt x="189612" y="63635"/>
                  </a:lnTo>
                  <a:lnTo>
                    <a:pt x="228978" y="41544"/>
                  </a:lnTo>
                  <a:lnTo>
                    <a:pt x="270879" y="23829"/>
                  </a:lnTo>
                  <a:lnTo>
                    <a:pt x="315008" y="10795"/>
                  </a:lnTo>
                  <a:lnTo>
                    <a:pt x="361058" y="2749"/>
                  </a:lnTo>
                  <a:lnTo>
                    <a:pt x="408724" y="0"/>
                  </a:lnTo>
                  <a:lnTo>
                    <a:pt x="2043480" y="0"/>
                  </a:lnTo>
                  <a:lnTo>
                    <a:pt x="2091161" y="2749"/>
                  </a:lnTo>
                  <a:lnTo>
                    <a:pt x="2137225" y="10795"/>
                  </a:lnTo>
                  <a:lnTo>
                    <a:pt x="2181366" y="23829"/>
                  </a:lnTo>
                  <a:lnTo>
                    <a:pt x="2223277" y="41544"/>
                  </a:lnTo>
                  <a:lnTo>
                    <a:pt x="2262651" y="63635"/>
                  </a:lnTo>
                  <a:lnTo>
                    <a:pt x="2299182" y="89793"/>
                  </a:lnTo>
                  <a:lnTo>
                    <a:pt x="2332564" y="119713"/>
                  </a:lnTo>
                  <a:lnTo>
                    <a:pt x="2362489" y="153087"/>
                  </a:lnTo>
                  <a:lnTo>
                    <a:pt x="2388652" y="189608"/>
                  </a:lnTo>
                  <a:lnTo>
                    <a:pt x="2410745" y="228970"/>
                  </a:lnTo>
                  <a:lnTo>
                    <a:pt x="2428463" y="270865"/>
                  </a:lnTo>
                  <a:lnTo>
                    <a:pt x="2441498" y="314988"/>
                  </a:lnTo>
                  <a:lnTo>
                    <a:pt x="2449543" y="361030"/>
                  </a:lnTo>
                  <a:lnTo>
                    <a:pt x="2452293" y="408686"/>
                  </a:lnTo>
                  <a:lnTo>
                    <a:pt x="2452293" y="3207258"/>
                  </a:lnTo>
                  <a:lnTo>
                    <a:pt x="2449543" y="3254937"/>
                  </a:lnTo>
                  <a:lnTo>
                    <a:pt x="2441498" y="3300999"/>
                  </a:lnTo>
                  <a:lnTo>
                    <a:pt x="2428463" y="3345136"/>
                  </a:lnTo>
                  <a:lnTo>
                    <a:pt x="2410745" y="3387041"/>
                  </a:lnTo>
                  <a:lnTo>
                    <a:pt x="2388652" y="3426410"/>
                  </a:lnTo>
                  <a:lnTo>
                    <a:pt x="2362489" y="3462935"/>
                  </a:lnTo>
                  <a:lnTo>
                    <a:pt x="2332564" y="3496310"/>
                  </a:lnTo>
                  <a:lnTo>
                    <a:pt x="2299182" y="3526228"/>
                  </a:lnTo>
                  <a:lnTo>
                    <a:pt x="2262651" y="3552384"/>
                  </a:lnTo>
                  <a:lnTo>
                    <a:pt x="2223277" y="3574472"/>
                  </a:lnTo>
                  <a:lnTo>
                    <a:pt x="2181366" y="3592184"/>
                  </a:lnTo>
                  <a:lnTo>
                    <a:pt x="2137225" y="3605215"/>
                  </a:lnTo>
                  <a:lnTo>
                    <a:pt x="2091161" y="3613258"/>
                  </a:lnTo>
                  <a:lnTo>
                    <a:pt x="2043480" y="3616007"/>
                  </a:lnTo>
                  <a:lnTo>
                    <a:pt x="408724" y="3616007"/>
                  </a:lnTo>
                  <a:lnTo>
                    <a:pt x="361058" y="3613258"/>
                  </a:lnTo>
                  <a:lnTo>
                    <a:pt x="315008" y="3605215"/>
                  </a:lnTo>
                  <a:lnTo>
                    <a:pt x="270879" y="3592184"/>
                  </a:lnTo>
                  <a:lnTo>
                    <a:pt x="228978" y="3574472"/>
                  </a:lnTo>
                  <a:lnTo>
                    <a:pt x="189612" y="3552384"/>
                  </a:lnTo>
                  <a:lnTo>
                    <a:pt x="153088" y="3526228"/>
                  </a:lnTo>
                  <a:lnTo>
                    <a:pt x="119713" y="3496310"/>
                  </a:lnTo>
                  <a:lnTo>
                    <a:pt x="89792" y="3462935"/>
                  </a:lnTo>
                  <a:lnTo>
                    <a:pt x="63633" y="3426410"/>
                  </a:lnTo>
                  <a:lnTo>
                    <a:pt x="41543" y="3387041"/>
                  </a:lnTo>
                  <a:lnTo>
                    <a:pt x="23828" y="3345136"/>
                  </a:lnTo>
                  <a:lnTo>
                    <a:pt x="10794" y="3300999"/>
                  </a:lnTo>
                  <a:lnTo>
                    <a:pt x="2749" y="3254937"/>
                  </a:lnTo>
                  <a:lnTo>
                    <a:pt x="0" y="3207258"/>
                  </a:lnTo>
                  <a:lnTo>
                    <a:pt x="0" y="408686"/>
                  </a:lnTo>
                  <a:close/>
                </a:path>
              </a:pathLst>
            </a:custGeom>
            <a:grpFill/>
            <a:ln w="19050">
              <a:solidFill>
                <a:schemeClr val="accent1"/>
              </a:solidFill>
              <a:prstDash val="solid"/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629730449" name="object 7"/>
          <p:cNvSpPr txBox="1"/>
          <p:nvPr/>
        </p:nvSpPr>
        <p:spPr bwMode="auto">
          <a:xfrm>
            <a:off x="1137309" y="1272031"/>
            <a:ext cx="1587859" cy="31849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699">
              <a:lnSpc>
                <a:spcPct val="100000"/>
              </a:lnSpc>
              <a:spcBef>
                <a:spcPts val="104"/>
              </a:spcBef>
              <a:defRPr/>
            </a:pP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Рособрнадзор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13426049" name="object 8"/>
          <p:cNvSpPr txBox="1"/>
          <p:nvPr/>
        </p:nvSpPr>
        <p:spPr bwMode="auto">
          <a:xfrm>
            <a:off x="3583684" y="1272031"/>
            <a:ext cx="1726923" cy="62329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69544" marR="5079" indent="-157479">
              <a:lnSpc>
                <a:spcPct val="100000"/>
              </a:lnSpc>
              <a:spcBef>
                <a:spcPts val="104"/>
              </a:spcBef>
              <a:defRPr/>
            </a:pPr>
            <a:r>
              <a:rPr sz="2000" b="1" spc="-23">
                <a:solidFill>
                  <a:srgbClr val="1F397A"/>
                </a:solidFill>
                <a:latin typeface="Times New Roman"/>
                <a:cs typeface="Times New Roman"/>
              </a:rPr>
              <a:t>Р</a:t>
            </a:r>
            <a:r>
              <a:rPr sz="2000" b="1">
                <a:solidFill>
                  <a:srgbClr val="1F397A"/>
                </a:solidFill>
                <a:latin typeface="Times New Roman"/>
                <a:cs typeface="Times New Roman"/>
              </a:rPr>
              <a:t>егион</a:t>
            </a:r>
            <a:r>
              <a:rPr sz="2000" b="1" spc="14">
                <a:solidFill>
                  <a:srgbClr val="1F397A"/>
                </a:solidFill>
                <a:latin typeface="Times New Roman"/>
                <a:cs typeface="Times New Roman"/>
              </a:rPr>
              <a:t>а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л</a:t>
            </a:r>
            <a:r>
              <a:rPr sz="2000" b="1" spc="4">
                <a:solidFill>
                  <a:srgbClr val="1F397A"/>
                </a:solidFill>
                <a:latin typeface="Times New Roman"/>
                <a:cs typeface="Times New Roman"/>
              </a:rPr>
              <a:t>ь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н</a:t>
            </a:r>
            <a:r>
              <a:rPr sz="2000" b="1" spc="-9">
                <a:solidFill>
                  <a:srgbClr val="1F397A"/>
                </a:solidFill>
                <a:latin typeface="Times New Roman"/>
                <a:cs typeface="Times New Roman"/>
              </a:rPr>
              <a:t>ы</a:t>
            </a:r>
            <a:r>
              <a:rPr sz="2000" b="1">
                <a:solidFill>
                  <a:srgbClr val="1F397A"/>
                </a:solidFill>
                <a:latin typeface="Times New Roman"/>
                <a:cs typeface="Times New Roman"/>
              </a:rPr>
              <a:t>й  </a:t>
            </a:r>
            <a:r>
              <a:rPr sz="2000" b="1" spc="-14">
                <a:solidFill>
                  <a:srgbClr val="1F397A"/>
                </a:solidFill>
                <a:latin typeface="Times New Roman"/>
                <a:cs typeface="Times New Roman"/>
              </a:rPr>
              <a:t>координатор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68304341" name="object 9"/>
          <p:cNvSpPr txBox="1"/>
          <p:nvPr/>
        </p:nvSpPr>
        <p:spPr bwMode="auto">
          <a:xfrm>
            <a:off x="6233920" y="1272031"/>
            <a:ext cx="2022198" cy="62329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56539" marR="5079" indent="-244474">
              <a:lnSpc>
                <a:spcPct val="100000"/>
              </a:lnSpc>
              <a:spcBef>
                <a:spcPts val="104"/>
              </a:spcBef>
              <a:defRPr/>
            </a:pPr>
            <a:r>
              <a:rPr sz="2000" b="1" spc="-19">
                <a:solidFill>
                  <a:srgbClr val="1F397A"/>
                </a:solidFill>
                <a:latin typeface="Times New Roman"/>
                <a:cs typeface="Times New Roman"/>
              </a:rPr>
              <a:t>М</a:t>
            </a:r>
            <a:r>
              <a:rPr sz="2000" b="1" spc="23">
                <a:solidFill>
                  <a:srgbClr val="1F397A"/>
                </a:solidFill>
                <a:latin typeface="Times New Roman"/>
                <a:cs typeface="Times New Roman"/>
              </a:rPr>
              <a:t>у</a:t>
            </a:r>
            <a:r>
              <a:rPr sz="2000" b="1" spc="-14">
                <a:solidFill>
                  <a:srgbClr val="1F397A"/>
                </a:solidFill>
                <a:latin typeface="Times New Roman"/>
                <a:cs typeface="Times New Roman"/>
              </a:rPr>
              <a:t>н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иц</a:t>
            </a:r>
            <a:r>
              <a:rPr sz="2000" b="1" spc="-9">
                <a:solidFill>
                  <a:srgbClr val="1F397A"/>
                </a:solidFill>
                <a:latin typeface="Times New Roman"/>
                <a:cs typeface="Times New Roman"/>
              </a:rPr>
              <a:t>и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па</a:t>
            </a:r>
            <a:r>
              <a:rPr sz="2000" b="1" spc="4">
                <a:solidFill>
                  <a:srgbClr val="1F397A"/>
                </a:solidFill>
                <a:latin typeface="Times New Roman"/>
                <a:cs typeface="Times New Roman"/>
              </a:rPr>
              <a:t>ль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н</a:t>
            </a:r>
            <a:r>
              <a:rPr sz="2000" b="1" spc="-9">
                <a:solidFill>
                  <a:srgbClr val="1F397A"/>
                </a:solidFill>
                <a:latin typeface="Times New Roman"/>
                <a:cs typeface="Times New Roman"/>
              </a:rPr>
              <a:t>ы</a:t>
            </a:r>
            <a:r>
              <a:rPr sz="2000" b="1">
                <a:solidFill>
                  <a:srgbClr val="1F397A"/>
                </a:solidFill>
                <a:latin typeface="Times New Roman"/>
                <a:cs typeface="Times New Roman"/>
              </a:rPr>
              <a:t>й  </a:t>
            </a:r>
            <a:r>
              <a:rPr sz="2000" b="1" spc="-14">
                <a:solidFill>
                  <a:srgbClr val="1F397A"/>
                </a:solidFill>
                <a:latin typeface="Times New Roman"/>
                <a:cs typeface="Times New Roman"/>
              </a:rPr>
              <a:t>координатор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4662814" name="object 10"/>
          <p:cNvSpPr txBox="1"/>
          <p:nvPr/>
        </p:nvSpPr>
        <p:spPr bwMode="auto">
          <a:xfrm>
            <a:off x="9305289" y="1272031"/>
            <a:ext cx="2026009" cy="62329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365760" marR="5079" indent="-353694">
              <a:lnSpc>
                <a:spcPct val="100000"/>
              </a:lnSpc>
              <a:spcBef>
                <a:spcPts val="104"/>
              </a:spcBef>
              <a:defRPr/>
            </a:pPr>
            <a:r>
              <a:rPr sz="2000" b="1">
                <a:solidFill>
                  <a:srgbClr val="1F397A"/>
                </a:solidFill>
                <a:latin typeface="Times New Roman"/>
                <a:cs typeface="Times New Roman"/>
              </a:rPr>
              <a:t>Об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р</a:t>
            </a:r>
            <a:r>
              <a:rPr sz="2000" b="1" spc="4">
                <a:solidFill>
                  <a:srgbClr val="1F397A"/>
                </a:solidFill>
                <a:latin typeface="Times New Roman"/>
                <a:cs typeface="Times New Roman"/>
              </a:rPr>
              <a:t>а</a:t>
            </a:r>
            <a:r>
              <a:rPr sz="2000" b="1" spc="-14">
                <a:solidFill>
                  <a:srgbClr val="1F397A"/>
                </a:solidFill>
                <a:latin typeface="Times New Roman"/>
                <a:cs typeface="Times New Roman"/>
              </a:rPr>
              <a:t>з</a:t>
            </a:r>
            <a:r>
              <a:rPr sz="2000" b="1" spc="-54">
                <a:solidFill>
                  <a:srgbClr val="1F397A"/>
                </a:solidFill>
                <a:latin typeface="Times New Roman"/>
                <a:cs typeface="Times New Roman"/>
              </a:rPr>
              <a:t>о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в</a:t>
            </a:r>
            <a:r>
              <a:rPr sz="2000" b="1" spc="-59">
                <a:solidFill>
                  <a:srgbClr val="1F397A"/>
                </a:solidFill>
                <a:latin typeface="Times New Roman"/>
                <a:cs typeface="Times New Roman"/>
              </a:rPr>
              <a:t>а</a:t>
            </a:r>
            <a:r>
              <a:rPr sz="2000" b="1" spc="-14">
                <a:solidFill>
                  <a:srgbClr val="1F397A"/>
                </a:solidFill>
                <a:latin typeface="Times New Roman"/>
                <a:cs typeface="Times New Roman"/>
              </a:rPr>
              <a:t>т</a:t>
            </a:r>
            <a:r>
              <a:rPr sz="2000" b="1">
                <a:solidFill>
                  <a:srgbClr val="1F397A"/>
                </a:solidFill>
                <a:latin typeface="Times New Roman"/>
                <a:cs typeface="Times New Roman"/>
              </a:rPr>
              <a:t>ел</a:t>
            </a:r>
            <a:r>
              <a:rPr sz="2000" b="1" spc="4">
                <a:solidFill>
                  <a:srgbClr val="1F397A"/>
                </a:solidFill>
                <a:latin typeface="Times New Roman"/>
                <a:cs typeface="Times New Roman"/>
              </a:rPr>
              <a:t>ь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ная  </a:t>
            </a:r>
            <a:r>
              <a:rPr sz="2000" b="1" spc="-4">
                <a:solidFill>
                  <a:srgbClr val="1F397A"/>
                </a:solidFill>
                <a:latin typeface="Times New Roman"/>
                <a:cs typeface="Times New Roman"/>
              </a:rPr>
              <a:t>организация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714899385" name="object 11"/>
          <p:cNvGrpSpPr/>
          <p:nvPr/>
        </p:nvGrpSpPr>
        <p:grpSpPr bwMode="auto">
          <a:xfrm>
            <a:off x="2808477" y="1411985"/>
            <a:ext cx="709294" cy="160654"/>
            <a:chOff x="2808477" y="1411985"/>
            <a:chExt cx="709294" cy="160654"/>
          </a:xfrm>
        </p:grpSpPr>
        <p:sp>
          <p:nvSpPr>
            <p:cNvPr id="791796613" name="object 12"/>
            <p:cNvSpPr/>
            <p:nvPr/>
          </p:nvSpPr>
          <p:spPr bwMode="auto">
            <a:xfrm>
              <a:off x="2818001" y="1421509"/>
              <a:ext cx="690244" cy="141604"/>
            </a:xfrm>
            <a:custGeom>
              <a:avLst/>
              <a:gdLst/>
              <a:ahLst/>
              <a:cxnLst/>
              <a:rect l="l" t="t" r="r" b="b"/>
              <a:pathLst>
                <a:path w="690245" h="141605" fill="norm" stroke="1" extrusionOk="0">
                  <a:moveTo>
                    <a:pt x="619251" y="0"/>
                  </a:moveTo>
                  <a:lnTo>
                    <a:pt x="619251" y="35305"/>
                  </a:lnTo>
                  <a:lnTo>
                    <a:pt x="70612" y="35305"/>
                  </a:lnTo>
                  <a:lnTo>
                    <a:pt x="70612" y="0"/>
                  </a:lnTo>
                  <a:lnTo>
                    <a:pt x="0" y="70612"/>
                  </a:lnTo>
                  <a:lnTo>
                    <a:pt x="70612" y="141224"/>
                  </a:lnTo>
                  <a:lnTo>
                    <a:pt x="70612" y="105917"/>
                  </a:lnTo>
                  <a:lnTo>
                    <a:pt x="619251" y="105917"/>
                  </a:lnTo>
                  <a:lnTo>
                    <a:pt x="619251" y="141224"/>
                  </a:lnTo>
                  <a:lnTo>
                    <a:pt x="689991" y="70612"/>
                  </a:lnTo>
                  <a:lnTo>
                    <a:pt x="619251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769867359" name="object 13"/>
            <p:cNvSpPr/>
            <p:nvPr/>
          </p:nvSpPr>
          <p:spPr bwMode="auto">
            <a:xfrm>
              <a:off x="2818001" y="1421509"/>
              <a:ext cx="690244" cy="141604"/>
            </a:xfrm>
            <a:custGeom>
              <a:avLst/>
              <a:gdLst/>
              <a:ahLst/>
              <a:cxnLst/>
              <a:rect l="l" t="t" r="r" b="b"/>
              <a:pathLst>
                <a:path w="690245" h="141605" fill="norm" stroke="1" extrusionOk="0">
                  <a:moveTo>
                    <a:pt x="0" y="70612"/>
                  </a:moveTo>
                  <a:lnTo>
                    <a:pt x="70612" y="0"/>
                  </a:lnTo>
                  <a:lnTo>
                    <a:pt x="70612" y="35305"/>
                  </a:lnTo>
                  <a:lnTo>
                    <a:pt x="619251" y="35305"/>
                  </a:lnTo>
                  <a:lnTo>
                    <a:pt x="619251" y="0"/>
                  </a:lnTo>
                  <a:lnTo>
                    <a:pt x="689991" y="70612"/>
                  </a:lnTo>
                  <a:lnTo>
                    <a:pt x="619251" y="141224"/>
                  </a:lnTo>
                  <a:lnTo>
                    <a:pt x="619251" y="105917"/>
                  </a:lnTo>
                  <a:lnTo>
                    <a:pt x="70612" y="105917"/>
                  </a:lnTo>
                  <a:lnTo>
                    <a:pt x="70612" y="141224"/>
                  </a:lnTo>
                  <a:lnTo>
                    <a:pt x="0" y="70612"/>
                  </a:lnTo>
                  <a:close/>
                </a:path>
              </a:pathLst>
            </a:custGeom>
            <a:grpFill/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134354452" name="object 14"/>
          <p:cNvGrpSpPr/>
          <p:nvPr/>
        </p:nvGrpSpPr>
        <p:grpSpPr bwMode="auto">
          <a:xfrm>
            <a:off x="5335522" y="1411985"/>
            <a:ext cx="916939" cy="160654"/>
            <a:chOff x="5335522" y="1411985"/>
            <a:chExt cx="916939" cy="160654"/>
          </a:xfrm>
        </p:grpSpPr>
        <p:sp>
          <p:nvSpPr>
            <p:cNvPr id="1657402997" name="object 15"/>
            <p:cNvSpPr/>
            <p:nvPr/>
          </p:nvSpPr>
          <p:spPr bwMode="auto">
            <a:xfrm>
              <a:off x="5345047" y="1421509"/>
              <a:ext cx="897889" cy="141604"/>
            </a:xfrm>
            <a:custGeom>
              <a:avLst/>
              <a:gdLst/>
              <a:ahLst/>
              <a:cxnLst/>
              <a:rect l="l" t="t" r="r" b="b"/>
              <a:pathLst>
                <a:path w="897889" h="141605" fill="norm" stroke="1" extrusionOk="0">
                  <a:moveTo>
                    <a:pt x="827151" y="0"/>
                  </a:moveTo>
                  <a:lnTo>
                    <a:pt x="827151" y="35305"/>
                  </a:lnTo>
                  <a:lnTo>
                    <a:pt x="70738" y="35305"/>
                  </a:lnTo>
                  <a:lnTo>
                    <a:pt x="70738" y="0"/>
                  </a:lnTo>
                  <a:lnTo>
                    <a:pt x="0" y="70612"/>
                  </a:lnTo>
                  <a:lnTo>
                    <a:pt x="70738" y="141224"/>
                  </a:lnTo>
                  <a:lnTo>
                    <a:pt x="70738" y="105917"/>
                  </a:lnTo>
                  <a:lnTo>
                    <a:pt x="827151" y="105917"/>
                  </a:lnTo>
                  <a:lnTo>
                    <a:pt x="827151" y="141224"/>
                  </a:lnTo>
                  <a:lnTo>
                    <a:pt x="897763" y="70612"/>
                  </a:lnTo>
                  <a:lnTo>
                    <a:pt x="827151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225428893" name="object 16"/>
            <p:cNvSpPr/>
            <p:nvPr/>
          </p:nvSpPr>
          <p:spPr bwMode="auto">
            <a:xfrm>
              <a:off x="5345047" y="1421509"/>
              <a:ext cx="897889" cy="141604"/>
            </a:xfrm>
            <a:custGeom>
              <a:avLst/>
              <a:gdLst/>
              <a:ahLst/>
              <a:cxnLst/>
              <a:rect l="l" t="t" r="r" b="b"/>
              <a:pathLst>
                <a:path w="897889" h="141605" fill="norm" stroke="1" extrusionOk="0">
                  <a:moveTo>
                    <a:pt x="0" y="70612"/>
                  </a:moveTo>
                  <a:lnTo>
                    <a:pt x="70738" y="0"/>
                  </a:lnTo>
                  <a:lnTo>
                    <a:pt x="70738" y="35305"/>
                  </a:lnTo>
                  <a:lnTo>
                    <a:pt x="827151" y="35305"/>
                  </a:lnTo>
                  <a:lnTo>
                    <a:pt x="827151" y="0"/>
                  </a:lnTo>
                  <a:lnTo>
                    <a:pt x="897763" y="70612"/>
                  </a:lnTo>
                  <a:lnTo>
                    <a:pt x="827151" y="141224"/>
                  </a:lnTo>
                  <a:lnTo>
                    <a:pt x="827151" y="105917"/>
                  </a:lnTo>
                  <a:lnTo>
                    <a:pt x="70738" y="105917"/>
                  </a:lnTo>
                  <a:lnTo>
                    <a:pt x="70738" y="141224"/>
                  </a:lnTo>
                  <a:lnTo>
                    <a:pt x="0" y="70612"/>
                  </a:lnTo>
                  <a:close/>
                </a:path>
              </a:pathLst>
            </a:custGeom>
            <a:grpFill/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grpSp>
        <p:nvGrpSpPr>
          <p:cNvPr id="1990533863" name="object 17"/>
          <p:cNvGrpSpPr/>
          <p:nvPr/>
        </p:nvGrpSpPr>
        <p:grpSpPr bwMode="auto">
          <a:xfrm>
            <a:off x="8286621" y="1411985"/>
            <a:ext cx="983614" cy="160654"/>
            <a:chOff x="8286621" y="1411985"/>
            <a:chExt cx="983614" cy="160654"/>
          </a:xfrm>
        </p:grpSpPr>
        <p:sp>
          <p:nvSpPr>
            <p:cNvPr id="4626531" name="object 18"/>
            <p:cNvSpPr/>
            <p:nvPr/>
          </p:nvSpPr>
          <p:spPr bwMode="auto">
            <a:xfrm>
              <a:off x="8296146" y="1421509"/>
              <a:ext cx="964563" cy="141604"/>
            </a:xfrm>
            <a:custGeom>
              <a:avLst/>
              <a:gdLst/>
              <a:ahLst/>
              <a:cxnLst/>
              <a:rect l="l" t="t" r="r" b="b"/>
              <a:pathLst>
                <a:path w="964565" h="141605" fill="norm" stroke="1" extrusionOk="0">
                  <a:moveTo>
                    <a:pt x="893572" y="0"/>
                  </a:moveTo>
                  <a:lnTo>
                    <a:pt x="893572" y="35305"/>
                  </a:lnTo>
                  <a:lnTo>
                    <a:pt x="70611" y="35305"/>
                  </a:lnTo>
                  <a:lnTo>
                    <a:pt x="70611" y="0"/>
                  </a:lnTo>
                  <a:lnTo>
                    <a:pt x="0" y="70612"/>
                  </a:lnTo>
                  <a:lnTo>
                    <a:pt x="70611" y="141224"/>
                  </a:lnTo>
                  <a:lnTo>
                    <a:pt x="70611" y="105917"/>
                  </a:lnTo>
                  <a:lnTo>
                    <a:pt x="893572" y="105917"/>
                  </a:lnTo>
                  <a:lnTo>
                    <a:pt x="893572" y="141224"/>
                  </a:lnTo>
                  <a:lnTo>
                    <a:pt x="964183" y="70612"/>
                  </a:lnTo>
                  <a:lnTo>
                    <a:pt x="893572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444058933" name="object 19"/>
            <p:cNvSpPr/>
            <p:nvPr/>
          </p:nvSpPr>
          <p:spPr bwMode="auto">
            <a:xfrm>
              <a:off x="8296146" y="1421509"/>
              <a:ext cx="964563" cy="141604"/>
            </a:xfrm>
            <a:custGeom>
              <a:avLst/>
              <a:gdLst/>
              <a:ahLst/>
              <a:cxnLst/>
              <a:rect l="l" t="t" r="r" b="b"/>
              <a:pathLst>
                <a:path w="964565" h="141605" fill="norm" stroke="1" extrusionOk="0">
                  <a:moveTo>
                    <a:pt x="0" y="70612"/>
                  </a:moveTo>
                  <a:lnTo>
                    <a:pt x="70611" y="0"/>
                  </a:lnTo>
                  <a:lnTo>
                    <a:pt x="70611" y="35305"/>
                  </a:lnTo>
                  <a:lnTo>
                    <a:pt x="893572" y="35305"/>
                  </a:lnTo>
                  <a:lnTo>
                    <a:pt x="893572" y="0"/>
                  </a:lnTo>
                  <a:lnTo>
                    <a:pt x="964183" y="70612"/>
                  </a:lnTo>
                  <a:lnTo>
                    <a:pt x="893572" y="141224"/>
                  </a:lnTo>
                  <a:lnTo>
                    <a:pt x="893572" y="105917"/>
                  </a:lnTo>
                  <a:lnTo>
                    <a:pt x="70611" y="105917"/>
                  </a:lnTo>
                  <a:lnTo>
                    <a:pt x="70611" y="141224"/>
                  </a:lnTo>
                  <a:lnTo>
                    <a:pt x="0" y="70612"/>
                  </a:lnTo>
                  <a:close/>
                </a:path>
              </a:pathLst>
            </a:custGeom>
            <a:grpFill/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633726729" name="object 20"/>
          <p:cNvSpPr txBox="1"/>
          <p:nvPr/>
        </p:nvSpPr>
        <p:spPr bwMode="auto">
          <a:xfrm>
            <a:off x="630731" y="2464434"/>
            <a:ext cx="1987909" cy="278737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99084" marR="150494" indent="-287019">
              <a:lnSpc>
                <a:spcPct val="100000"/>
              </a:lnSpc>
              <a:spcBef>
                <a:spcPts val="104"/>
              </a:spcBef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14">
                <a:latin typeface="Times New Roman"/>
                <a:cs typeface="Times New Roman"/>
              </a:rPr>
              <a:t>Консультирование </a:t>
            </a:r>
            <a:r>
              <a:rPr sz="1400" spc="-9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Р</a:t>
            </a:r>
            <a:r>
              <a:rPr sz="1400" spc="-9">
                <a:latin typeface="Times New Roman"/>
                <a:cs typeface="Times New Roman"/>
              </a:rPr>
              <a:t>Е</a:t>
            </a:r>
            <a:r>
              <a:rPr sz="1400">
                <a:latin typeface="Times New Roman"/>
                <a:cs typeface="Times New Roman"/>
              </a:rPr>
              <a:t>Г</a:t>
            </a:r>
            <a:r>
              <a:rPr sz="1400" spc="-9">
                <a:latin typeface="Times New Roman"/>
                <a:cs typeface="Times New Roman"/>
              </a:rPr>
              <a:t>ИОНА</a:t>
            </a:r>
            <a:r>
              <a:rPr sz="1400" spc="-4">
                <a:latin typeface="Times New Roman"/>
                <a:cs typeface="Times New Roman"/>
              </a:rPr>
              <a:t>Л</a:t>
            </a:r>
            <a:r>
              <a:rPr sz="1400" spc="-9">
                <a:latin typeface="Times New Roman"/>
                <a:cs typeface="Times New Roman"/>
              </a:rPr>
              <a:t>ЬНО</a:t>
            </a:r>
            <a:r>
              <a:rPr sz="1400" spc="-34">
                <a:latin typeface="Times New Roman"/>
                <a:cs typeface="Times New Roman"/>
              </a:rPr>
              <a:t>Г</a:t>
            </a:r>
            <a:r>
              <a:rPr sz="1400">
                <a:latin typeface="Times New Roman"/>
                <a:cs typeface="Times New Roman"/>
              </a:rPr>
              <a:t>О</a:t>
            </a:r>
            <a:endParaRPr sz="1400">
              <a:latin typeface="Times New Roman"/>
              <a:cs typeface="Times New Roman"/>
            </a:endParaRPr>
          </a:p>
          <a:p>
            <a:pPr marL="299084" marR="421639">
              <a:lnSpc>
                <a:spcPct val="100000"/>
              </a:lnSpc>
              <a:defRPr/>
            </a:pPr>
            <a:r>
              <a:rPr sz="1400" spc="-69">
                <a:latin typeface="Times New Roman"/>
                <a:cs typeface="Times New Roman"/>
              </a:rPr>
              <a:t>к</a:t>
            </a:r>
            <a:r>
              <a:rPr sz="1400">
                <a:latin typeface="Times New Roman"/>
                <a:cs typeface="Times New Roman"/>
              </a:rPr>
              <a:t>оо</a:t>
            </a:r>
            <a:r>
              <a:rPr sz="1400" spc="-19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ди</a:t>
            </a:r>
            <a:r>
              <a:rPr sz="1400" spc="-9">
                <a:latin typeface="Times New Roman"/>
                <a:cs typeface="Times New Roman"/>
              </a:rPr>
              <a:t>н</a:t>
            </a:r>
            <a:r>
              <a:rPr sz="1400" spc="-34">
                <a:latin typeface="Times New Roman"/>
                <a:cs typeface="Times New Roman"/>
              </a:rPr>
              <a:t>а</a:t>
            </a:r>
            <a:r>
              <a:rPr sz="1400" spc="-28">
                <a:latin typeface="Times New Roman"/>
                <a:cs typeface="Times New Roman"/>
              </a:rPr>
              <a:t>т</a:t>
            </a:r>
            <a:r>
              <a:rPr sz="1400">
                <a:latin typeface="Times New Roman"/>
                <a:cs typeface="Times New Roman"/>
              </a:rPr>
              <a:t>о</a:t>
            </a:r>
            <a:r>
              <a:rPr sz="1400" spc="-9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а</a:t>
            </a:r>
            <a:r>
              <a:rPr sz="1400" spc="-28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по  </a:t>
            </a:r>
            <a:r>
              <a:rPr sz="1400" spc="4">
                <a:latin typeface="Times New Roman"/>
                <a:cs typeface="Times New Roman"/>
              </a:rPr>
              <a:t>вопросам </a:t>
            </a:r>
            <a:r>
              <a:rPr sz="1400" spc="9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мониторинга</a:t>
            </a:r>
            <a:endParaRPr sz="1400">
              <a:latin typeface="Times New Roman"/>
              <a:cs typeface="Times New Roman"/>
            </a:endParaRPr>
          </a:p>
          <a:p>
            <a:pPr marL="299084" marR="150494" indent="-287019">
              <a:lnSpc>
                <a:spcPct val="100000"/>
              </a:lnSpc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4">
                <a:latin typeface="Times New Roman"/>
                <a:cs typeface="Times New Roman"/>
              </a:rPr>
              <a:t>Техническая </a:t>
            </a:r>
            <a:r>
              <a:rPr sz="1400">
                <a:latin typeface="Times New Roman"/>
                <a:cs typeface="Times New Roman"/>
              </a:rPr>
              <a:t> </a:t>
            </a:r>
            <a:r>
              <a:rPr sz="1400" spc="-9">
                <a:latin typeface="Times New Roman"/>
                <a:cs typeface="Times New Roman"/>
              </a:rPr>
              <a:t>поддержка </a:t>
            </a:r>
            <a:r>
              <a:rPr sz="1400" spc="-4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Р</a:t>
            </a:r>
            <a:r>
              <a:rPr sz="1400" spc="-9">
                <a:latin typeface="Times New Roman"/>
                <a:cs typeface="Times New Roman"/>
              </a:rPr>
              <a:t>Е</a:t>
            </a:r>
            <a:r>
              <a:rPr sz="1400">
                <a:latin typeface="Times New Roman"/>
                <a:cs typeface="Times New Roman"/>
              </a:rPr>
              <a:t>Г</a:t>
            </a:r>
            <a:r>
              <a:rPr sz="1400" spc="-9">
                <a:latin typeface="Times New Roman"/>
                <a:cs typeface="Times New Roman"/>
              </a:rPr>
              <a:t>ИОНА</a:t>
            </a:r>
            <a:r>
              <a:rPr sz="1400" spc="-4">
                <a:latin typeface="Times New Roman"/>
                <a:cs typeface="Times New Roman"/>
              </a:rPr>
              <a:t>Л</a:t>
            </a:r>
            <a:r>
              <a:rPr sz="1400" spc="-9">
                <a:latin typeface="Times New Roman"/>
                <a:cs typeface="Times New Roman"/>
              </a:rPr>
              <a:t>ЬНО</a:t>
            </a:r>
            <a:r>
              <a:rPr sz="1400" spc="-34">
                <a:latin typeface="Times New Roman"/>
                <a:cs typeface="Times New Roman"/>
              </a:rPr>
              <a:t>Г</a:t>
            </a:r>
            <a:r>
              <a:rPr sz="1400">
                <a:latin typeface="Times New Roman"/>
                <a:cs typeface="Times New Roman"/>
              </a:rPr>
              <a:t>О</a:t>
            </a:r>
            <a:endParaRPr sz="1400">
              <a:latin typeface="Times New Roman"/>
              <a:cs typeface="Times New Roman"/>
            </a:endParaRPr>
          </a:p>
          <a:p>
            <a:pPr marL="299084">
              <a:lnSpc>
                <a:spcPct val="100000"/>
              </a:lnSpc>
              <a:defRPr/>
            </a:pPr>
            <a:r>
              <a:rPr sz="1400" spc="-14">
                <a:latin typeface="Times New Roman"/>
                <a:cs typeface="Times New Roman"/>
              </a:rPr>
              <a:t>координатора</a:t>
            </a:r>
            <a:endParaRPr sz="1400">
              <a:latin typeface="Times New Roman"/>
              <a:cs typeface="Times New Roman"/>
            </a:endParaRPr>
          </a:p>
          <a:p>
            <a:pPr marL="299084" marR="5079" indent="-287019">
              <a:lnSpc>
                <a:spcPct val="100000"/>
              </a:lnSpc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9">
                <a:latin typeface="Times New Roman"/>
                <a:cs typeface="Times New Roman"/>
              </a:rPr>
              <a:t>Ф</a:t>
            </a:r>
            <a:r>
              <a:rPr sz="1400">
                <a:latin typeface="Times New Roman"/>
                <a:cs typeface="Times New Roman"/>
              </a:rPr>
              <a:t>о</a:t>
            </a:r>
            <a:r>
              <a:rPr sz="1400" spc="-19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ми</a:t>
            </a:r>
            <a:r>
              <a:rPr sz="1400" spc="4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о</a:t>
            </a:r>
            <a:r>
              <a:rPr sz="1400" spc="-28">
                <a:latin typeface="Times New Roman"/>
                <a:cs typeface="Times New Roman"/>
              </a:rPr>
              <a:t>в</a:t>
            </a:r>
            <a:r>
              <a:rPr sz="1400">
                <a:latin typeface="Times New Roman"/>
                <a:cs typeface="Times New Roman"/>
              </a:rPr>
              <a:t>ан</a:t>
            </a:r>
            <a:r>
              <a:rPr sz="1400" spc="-9">
                <a:latin typeface="Times New Roman"/>
                <a:cs typeface="Times New Roman"/>
              </a:rPr>
              <a:t>и</a:t>
            </a:r>
            <a:r>
              <a:rPr sz="1400">
                <a:latin typeface="Times New Roman"/>
                <a:cs typeface="Times New Roman"/>
              </a:rPr>
              <a:t>е</a:t>
            </a:r>
            <a:r>
              <a:rPr sz="1400" spc="-28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п</a:t>
            </a:r>
            <a:r>
              <a:rPr sz="1400" spc="-4">
                <a:latin typeface="Times New Roman"/>
                <a:cs typeface="Times New Roman"/>
              </a:rPr>
              <a:t>л</a:t>
            </a:r>
            <a:r>
              <a:rPr sz="1400">
                <a:latin typeface="Times New Roman"/>
                <a:cs typeface="Times New Roman"/>
              </a:rPr>
              <a:t>ан</a:t>
            </a:r>
            <a:r>
              <a:rPr sz="1400" spc="9">
                <a:latin typeface="Times New Roman"/>
                <a:cs typeface="Times New Roman"/>
              </a:rPr>
              <a:t>а</a:t>
            </a:r>
            <a:r>
              <a:rPr sz="1400">
                <a:latin typeface="Times New Roman"/>
                <a:cs typeface="Times New Roman"/>
              </a:rPr>
              <a:t>-  </a:t>
            </a:r>
            <a:r>
              <a:rPr sz="1400" spc="-4">
                <a:latin typeface="Times New Roman"/>
                <a:cs typeface="Times New Roman"/>
              </a:rPr>
              <a:t>графика </a:t>
            </a:r>
            <a:r>
              <a:rPr sz="1400" spc="4">
                <a:latin typeface="Times New Roman"/>
                <a:cs typeface="Times New Roman"/>
              </a:rPr>
              <a:t>внесения </a:t>
            </a:r>
            <a:r>
              <a:rPr sz="1400" spc="9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данных </a:t>
            </a:r>
            <a:r>
              <a:rPr sz="1400" spc="-4">
                <a:latin typeface="Times New Roman"/>
                <a:cs typeface="Times New Roman"/>
              </a:rPr>
              <a:t>ОО </a:t>
            </a:r>
            <a:r>
              <a:rPr sz="1400">
                <a:latin typeface="Times New Roman"/>
                <a:cs typeface="Times New Roman"/>
              </a:rPr>
              <a:t>(по </a:t>
            </a:r>
            <a:r>
              <a:rPr sz="1400" spc="4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регионам)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110419492" name="object 21"/>
          <p:cNvGrpSpPr/>
          <p:nvPr/>
        </p:nvGrpSpPr>
        <p:grpSpPr bwMode="auto">
          <a:xfrm>
            <a:off x="3141725" y="2027045"/>
            <a:ext cx="2785109" cy="3660139"/>
            <a:chOff x="3141725" y="2027045"/>
            <a:chExt cx="2785109" cy="3660139"/>
          </a:xfrm>
        </p:grpSpPr>
        <p:sp>
          <p:nvSpPr>
            <p:cNvPr id="1144975668" name="object 22"/>
            <p:cNvSpPr/>
            <p:nvPr/>
          </p:nvSpPr>
          <p:spPr bwMode="auto">
            <a:xfrm>
              <a:off x="3151251" y="2036571"/>
              <a:ext cx="2766059" cy="3641089"/>
            </a:xfrm>
            <a:custGeom>
              <a:avLst/>
              <a:gdLst/>
              <a:ahLst/>
              <a:cxnLst/>
              <a:rect l="l" t="t" r="r" b="b"/>
              <a:pathLst>
                <a:path w="2766060" h="3641090" fill="norm" stroke="1" extrusionOk="0">
                  <a:moveTo>
                    <a:pt x="2304923" y="0"/>
                  </a:moveTo>
                  <a:lnTo>
                    <a:pt x="461010" y="0"/>
                  </a:lnTo>
                  <a:lnTo>
                    <a:pt x="413870" y="2381"/>
                  </a:lnTo>
                  <a:lnTo>
                    <a:pt x="368092" y="9370"/>
                  </a:lnTo>
                  <a:lnTo>
                    <a:pt x="323909" y="20734"/>
                  </a:lnTo>
                  <a:lnTo>
                    <a:pt x="281553" y="36242"/>
                  </a:lnTo>
                  <a:lnTo>
                    <a:pt x="241253" y="55661"/>
                  </a:lnTo>
                  <a:lnTo>
                    <a:pt x="203243" y="78759"/>
                  </a:lnTo>
                  <a:lnTo>
                    <a:pt x="167753" y="105304"/>
                  </a:lnTo>
                  <a:lnTo>
                    <a:pt x="135016" y="135064"/>
                  </a:lnTo>
                  <a:lnTo>
                    <a:pt x="105263" y="167806"/>
                  </a:lnTo>
                  <a:lnTo>
                    <a:pt x="78726" y="203299"/>
                  </a:lnTo>
                  <a:lnTo>
                    <a:pt x="55636" y="241309"/>
                  </a:lnTo>
                  <a:lnTo>
                    <a:pt x="36224" y="281606"/>
                  </a:lnTo>
                  <a:lnTo>
                    <a:pt x="20723" y="323957"/>
                  </a:lnTo>
                  <a:lnTo>
                    <a:pt x="9365" y="368129"/>
                  </a:lnTo>
                  <a:lnTo>
                    <a:pt x="2379" y="413891"/>
                  </a:lnTo>
                  <a:lnTo>
                    <a:pt x="0" y="461010"/>
                  </a:lnTo>
                  <a:lnTo>
                    <a:pt x="0" y="3180079"/>
                  </a:lnTo>
                  <a:lnTo>
                    <a:pt x="2379" y="3227198"/>
                  </a:lnTo>
                  <a:lnTo>
                    <a:pt x="9365" y="3272957"/>
                  </a:lnTo>
                  <a:lnTo>
                    <a:pt x="20723" y="3317126"/>
                  </a:lnTo>
                  <a:lnTo>
                    <a:pt x="36224" y="3359473"/>
                  </a:lnTo>
                  <a:lnTo>
                    <a:pt x="55636" y="3399765"/>
                  </a:lnTo>
                  <a:lnTo>
                    <a:pt x="78726" y="3437770"/>
                  </a:lnTo>
                  <a:lnTo>
                    <a:pt x="105263" y="3473257"/>
                  </a:lnTo>
                  <a:lnTo>
                    <a:pt x="135016" y="3505993"/>
                  </a:lnTo>
                  <a:lnTo>
                    <a:pt x="167753" y="3535747"/>
                  </a:lnTo>
                  <a:lnTo>
                    <a:pt x="203243" y="3562286"/>
                  </a:lnTo>
                  <a:lnTo>
                    <a:pt x="241253" y="3585379"/>
                  </a:lnTo>
                  <a:lnTo>
                    <a:pt x="281553" y="3604793"/>
                  </a:lnTo>
                  <a:lnTo>
                    <a:pt x="323909" y="3620297"/>
                  </a:lnTo>
                  <a:lnTo>
                    <a:pt x="368092" y="3631659"/>
                  </a:lnTo>
                  <a:lnTo>
                    <a:pt x="413870" y="3638645"/>
                  </a:lnTo>
                  <a:lnTo>
                    <a:pt x="461010" y="3641026"/>
                  </a:lnTo>
                  <a:lnTo>
                    <a:pt x="2304923" y="3641026"/>
                  </a:lnTo>
                  <a:lnTo>
                    <a:pt x="2352062" y="3638645"/>
                  </a:lnTo>
                  <a:lnTo>
                    <a:pt x="2397840" y="3631659"/>
                  </a:lnTo>
                  <a:lnTo>
                    <a:pt x="2442023" y="3620297"/>
                  </a:lnTo>
                  <a:lnTo>
                    <a:pt x="2484379" y="3604793"/>
                  </a:lnTo>
                  <a:lnTo>
                    <a:pt x="2524679" y="3585379"/>
                  </a:lnTo>
                  <a:lnTo>
                    <a:pt x="2562689" y="3562286"/>
                  </a:lnTo>
                  <a:lnTo>
                    <a:pt x="2598179" y="3535747"/>
                  </a:lnTo>
                  <a:lnTo>
                    <a:pt x="2630916" y="3505993"/>
                  </a:lnTo>
                  <a:lnTo>
                    <a:pt x="2660669" y="3473257"/>
                  </a:lnTo>
                  <a:lnTo>
                    <a:pt x="2687206" y="3437770"/>
                  </a:lnTo>
                  <a:lnTo>
                    <a:pt x="2710296" y="3399765"/>
                  </a:lnTo>
                  <a:lnTo>
                    <a:pt x="2729708" y="3359473"/>
                  </a:lnTo>
                  <a:lnTo>
                    <a:pt x="2745209" y="3317126"/>
                  </a:lnTo>
                  <a:lnTo>
                    <a:pt x="2756567" y="3272957"/>
                  </a:lnTo>
                  <a:lnTo>
                    <a:pt x="2763553" y="3227198"/>
                  </a:lnTo>
                  <a:lnTo>
                    <a:pt x="2765933" y="3180079"/>
                  </a:lnTo>
                  <a:lnTo>
                    <a:pt x="2765933" y="461010"/>
                  </a:lnTo>
                  <a:lnTo>
                    <a:pt x="2763553" y="413891"/>
                  </a:lnTo>
                  <a:lnTo>
                    <a:pt x="2756567" y="368129"/>
                  </a:lnTo>
                  <a:lnTo>
                    <a:pt x="2745209" y="323957"/>
                  </a:lnTo>
                  <a:lnTo>
                    <a:pt x="2729708" y="281606"/>
                  </a:lnTo>
                  <a:lnTo>
                    <a:pt x="2710296" y="241309"/>
                  </a:lnTo>
                  <a:lnTo>
                    <a:pt x="2687206" y="203299"/>
                  </a:lnTo>
                  <a:lnTo>
                    <a:pt x="2660669" y="167806"/>
                  </a:lnTo>
                  <a:lnTo>
                    <a:pt x="2630916" y="135064"/>
                  </a:lnTo>
                  <a:lnTo>
                    <a:pt x="2598179" y="105304"/>
                  </a:lnTo>
                  <a:lnTo>
                    <a:pt x="2562689" y="78759"/>
                  </a:lnTo>
                  <a:lnTo>
                    <a:pt x="2524679" y="55661"/>
                  </a:lnTo>
                  <a:lnTo>
                    <a:pt x="2484379" y="36242"/>
                  </a:lnTo>
                  <a:lnTo>
                    <a:pt x="2442023" y="20734"/>
                  </a:lnTo>
                  <a:lnTo>
                    <a:pt x="2397840" y="9370"/>
                  </a:lnTo>
                  <a:lnTo>
                    <a:pt x="2352062" y="2381"/>
                  </a:lnTo>
                  <a:lnTo>
                    <a:pt x="2304923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753607186" name="object 23"/>
            <p:cNvSpPr/>
            <p:nvPr/>
          </p:nvSpPr>
          <p:spPr bwMode="auto">
            <a:xfrm>
              <a:off x="3151251" y="2036571"/>
              <a:ext cx="2766059" cy="3641089"/>
            </a:xfrm>
            <a:custGeom>
              <a:avLst/>
              <a:gdLst/>
              <a:ahLst/>
              <a:cxnLst/>
              <a:rect l="l" t="t" r="r" b="b"/>
              <a:pathLst>
                <a:path w="2766060" h="3641090" fill="norm" stroke="1" extrusionOk="0">
                  <a:moveTo>
                    <a:pt x="0" y="461010"/>
                  </a:moveTo>
                  <a:lnTo>
                    <a:pt x="2379" y="413891"/>
                  </a:lnTo>
                  <a:lnTo>
                    <a:pt x="9365" y="368129"/>
                  </a:lnTo>
                  <a:lnTo>
                    <a:pt x="20723" y="323957"/>
                  </a:lnTo>
                  <a:lnTo>
                    <a:pt x="36224" y="281606"/>
                  </a:lnTo>
                  <a:lnTo>
                    <a:pt x="55636" y="241309"/>
                  </a:lnTo>
                  <a:lnTo>
                    <a:pt x="78726" y="203299"/>
                  </a:lnTo>
                  <a:lnTo>
                    <a:pt x="105263" y="167806"/>
                  </a:lnTo>
                  <a:lnTo>
                    <a:pt x="135016" y="135064"/>
                  </a:lnTo>
                  <a:lnTo>
                    <a:pt x="167753" y="105304"/>
                  </a:lnTo>
                  <a:lnTo>
                    <a:pt x="203243" y="78759"/>
                  </a:lnTo>
                  <a:lnTo>
                    <a:pt x="241253" y="55661"/>
                  </a:lnTo>
                  <a:lnTo>
                    <a:pt x="281553" y="36242"/>
                  </a:lnTo>
                  <a:lnTo>
                    <a:pt x="323909" y="20734"/>
                  </a:lnTo>
                  <a:lnTo>
                    <a:pt x="368092" y="9370"/>
                  </a:lnTo>
                  <a:lnTo>
                    <a:pt x="413870" y="2381"/>
                  </a:lnTo>
                  <a:lnTo>
                    <a:pt x="461010" y="0"/>
                  </a:lnTo>
                  <a:lnTo>
                    <a:pt x="2304923" y="0"/>
                  </a:lnTo>
                  <a:lnTo>
                    <a:pt x="2352062" y="2381"/>
                  </a:lnTo>
                  <a:lnTo>
                    <a:pt x="2397840" y="9370"/>
                  </a:lnTo>
                  <a:lnTo>
                    <a:pt x="2442023" y="20734"/>
                  </a:lnTo>
                  <a:lnTo>
                    <a:pt x="2484379" y="36242"/>
                  </a:lnTo>
                  <a:lnTo>
                    <a:pt x="2524679" y="55661"/>
                  </a:lnTo>
                  <a:lnTo>
                    <a:pt x="2562689" y="78759"/>
                  </a:lnTo>
                  <a:lnTo>
                    <a:pt x="2598179" y="105304"/>
                  </a:lnTo>
                  <a:lnTo>
                    <a:pt x="2630916" y="135064"/>
                  </a:lnTo>
                  <a:lnTo>
                    <a:pt x="2660669" y="167806"/>
                  </a:lnTo>
                  <a:lnTo>
                    <a:pt x="2687206" y="203299"/>
                  </a:lnTo>
                  <a:lnTo>
                    <a:pt x="2710296" y="241309"/>
                  </a:lnTo>
                  <a:lnTo>
                    <a:pt x="2729708" y="281606"/>
                  </a:lnTo>
                  <a:lnTo>
                    <a:pt x="2745209" y="323957"/>
                  </a:lnTo>
                  <a:lnTo>
                    <a:pt x="2756567" y="368129"/>
                  </a:lnTo>
                  <a:lnTo>
                    <a:pt x="2763553" y="413891"/>
                  </a:lnTo>
                  <a:lnTo>
                    <a:pt x="2765933" y="461010"/>
                  </a:lnTo>
                  <a:lnTo>
                    <a:pt x="2765933" y="3180079"/>
                  </a:lnTo>
                  <a:lnTo>
                    <a:pt x="2763553" y="3227198"/>
                  </a:lnTo>
                  <a:lnTo>
                    <a:pt x="2756567" y="3272957"/>
                  </a:lnTo>
                  <a:lnTo>
                    <a:pt x="2745209" y="3317126"/>
                  </a:lnTo>
                  <a:lnTo>
                    <a:pt x="2729708" y="3359473"/>
                  </a:lnTo>
                  <a:lnTo>
                    <a:pt x="2710296" y="3399765"/>
                  </a:lnTo>
                  <a:lnTo>
                    <a:pt x="2687206" y="3437770"/>
                  </a:lnTo>
                  <a:lnTo>
                    <a:pt x="2660669" y="3473257"/>
                  </a:lnTo>
                  <a:lnTo>
                    <a:pt x="2630916" y="3505993"/>
                  </a:lnTo>
                  <a:lnTo>
                    <a:pt x="2598179" y="3535747"/>
                  </a:lnTo>
                  <a:lnTo>
                    <a:pt x="2562689" y="3562286"/>
                  </a:lnTo>
                  <a:lnTo>
                    <a:pt x="2524679" y="3585379"/>
                  </a:lnTo>
                  <a:lnTo>
                    <a:pt x="2484379" y="3604793"/>
                  </a:lnTo>
                  <a:lnTo>
                    <a:pt x="2442023" y="3620297"/>
                  </a:lnTo>
                  <a:lnTo>
                    <a:pt x="2397840" y="3631659"/>
                  </a:lnTo>
                  <a:lnTo>
                    <a:pt x="2352062" y="3638645"/>
                  </a:lnTo>
                  <a:lnTo>
                    <a:pt x="2304923" y="3641026"/>
                  </a:lnTo>
                  <a:lnTo>
                    <a:pt x="461010" y="3641026"/>
                  </a:lnTo>
                  <a:lnTo>
                    <a:pt x="413870" y="3638645"/>
                  </a:lnTo>
                  <a:lnTo>
                    <a:pt x="368092" y="3631659"/>
                  </a:lnTo>
                  <a:lnTo>
                    <a:pt x="323909" y="3620297"/>
                  </a:lnTo>
                  <a:lnTo>
                    <a:pt x="281553" y="3604793"/>
                  </a:lnTo>
                  <a:lnTo>
                    <a:pt x="241253" y="3585379"/>
                  </a:lnTo>
                  <a:lnTo>
                    <a:pt x="203243" y="3562286"/>
                  </a:lnTo>
                  <a:lnTo>
                    <a:pt x="167753" y="3535747"/>
                  </a:lnTo>
                  <a:lnTo>
                    <a:pt x="135016" y="3505993"/>
                  </a:lnTo>
                  <a:lnTo>
                    <a:pt x="105263" y="3473257"/>
                  </a:lnTo>
                  <a:lnTo>
                    <a:pt x="78726" y="3437770"/>
                  </a:lnTo>
                  <a:lnTo>
                    <a:pt x="55636" y="3399765"/>
                  </a:lnTo>
                  <a:lnTo>
                    <a:pt x="36224" y="3359473"/>
                  </a:lnTo>
                  <a:lnTo>
                    <a:pt x="20723" y="3317126"/>
                  </a:lnTo>
                  <a:lnTo>
                    <a:pt x="9365" y="3272957"/>
                  </a:lnTo>
                  <a:lnTo>
                    <a:pt x="2379" y="3227198"/>
                  </a:lnTo>
                  <a:lnTo>
                    <a:pt x="0" y="3180079"/>
                  </a:lnTo>
                  <a:lnTo>
                    <a:pt x="0" y="461010"/>
                  </a:lnTo>
                  <a:close/>
                </a:path>
              </a:pathLst>
            </a:custGeom>
            <a:grpFill/>
            <a:ln w="19050">
              <a:solidFill>
                <a:srgbClr val="455E9D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921500199" name="object 24"/>
          <p:cNvSpPr txBox="1"/>
          <p:nvPr/>
        </p:nvSpPr>
        <p:spPr bwMode="auto">
          <a:xfrm>
            <a:off x="3365371" y="2558541"/>
            <a:ext cx="2335254" cy="256951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299084" marR="267334" indent="-287019">
              <a:lnSpc>
                <a:spcPct val="100000"/>
              </a:lnSpc>
              <a:spcBef>
                <a:spcPts val="104"/>
              </a:spcBef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14">
                <a:latin typeface="Times New Roman"/>
                <a:cs typeface="Times New Roman"/>
              </a:rPr>
              <a:t>Консультирование </a:t>
            </a:r>
            <a:r>
              <a:rPr sz="1400" spc="-9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МУН</a:t>
            </a:r>
            <a:r>
              <a:rPr sz="1400" spc="-14">
                <a:latin typeface="Times New Roman"/>
                <a:cs typeface="Times New Roman"/>
              </a:rPr>
              <a:t>И</a:t>
            </a:r>
            <a:r>
              <a:rPr sz="1400" spc="-9">
                <a:latin typeface="Times New Roman"/>
                <a:cs typeface="Times New Roman"/>
              </a:rPr>
              <a:t>ЦИПА</a:t>
            </a:r>
            <a:r>
              <a:rPr sz="1400" spc="-4">
                <a:latin typeface="Times New Roman"/>
                <a:cs typeface="Times New Roman"/>
              </a:rPr>
              <a:t>Л</a:t>
            </a:r>
            <a:r>
              <a:rPr sz="1400" spc="-9">
                <a:latin typeface="Times New Roman"/>
                <a:cs typeface="Times New Roman"/>
              </a:rPr>
              <a:t>ЬНО</a:t>
            </a:r>
            <a:r>
              <a:rPr sz="1400" spc="-34">
                <a:latin typeface="Times New Roman"/>
                <a:cs typeface="Times New Roman"/>
              </a:rPr>
              <a:t>Г</a:t>
            </a:r>
            <a:r>
              <a:rPr sz="1400">
                <a:latin typeface="Times New Roman"/>
                <a:cs typeface="Times New Roman"/>
              </a:rPr>
              <a:t>О</a:t>
            </a:r>
            <a:endParaRPr sz="1400">
              <a:latin typeface="Times New Roman"/>
              <a:cs typeface="Times New Roman"/>
            </a:endParaRPr>
          </a:p>
          <a:p>
            <a:pPr marL="299084" marR="5079">
              <a:lnSpc>
                <a:spcPct val="100000"/>
              </a:lnSpc>
              <a:defRPr/>
            </a:pPr>
            <a:r>
              <a:rPr sz="1400" spc="-69">
                <a:latin typeface="Times New Roman"/>
                <a:cs typeface="Times New Roman"/>
              </a:rPr>
              <a:t>к</a:t>
            </a:r>
            <a:r>
              <a:rPr sz="1400">
                <a:latin typeface="Times New Roman"/>
                <a:cs typeface="Times New Roman"/>
              </a:rPr>
              <a:t>оо</a:t>
            </a:r>
            <a:r>
              <a:rPr sz="1400" spc="-19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ди</a:t>
            </a:r>
            <a:r>
              <a:rPr sz="1400" spc="-9">
                <a:latin typeface="Times New Roman"/>
                <a:cs typeface="Times New Roman"/>
              </a:rPr>
              <a:t>н</a:t>
            </a:r>
            <a:r>
              <a:rPr sz="1400" spc="-34">
                <a:latin typeface="Times New Roman"/>
                <a:cs typeface="Times New Roman"/>
              </a:rPr>
              <a:t>а</a:t>
            </a:r>
            <a:r>
              <a:rPr sz="1400" spc="-28">
                <a:latin typeface="Times New Roman"/>
                <a:cs typeface="Times New Roman"/>
              </a:rPr>
              <a:t>т</a:t>
            </a:r>
            <a:r>
              <a:rPr sz="1400">
                <a:latin typeface="Times New Roman"/>
                <a:cs typeface="Times New Roman"/>
              </a:rPr>
              <a:t>о</a:t>
            </a:r>
            <a:r>
              <a:rPr sz="1400" spc="-9">
                <a:latin typeface="Times New Roman"/>
                <a:cs typeface="Times New Roman"/>
              </a:rPr>
              <a:t>р</a:t>
            </a:r>
            <a:r>
              <a:rPr sz="1400">
                <a:latin typeface="Times New Roman"/>
                <a:cs typeface="Times New Roman"/>
              </a:rPr>
              <a:t>а/с</a:t>
            </a:r>
            <a:r>
              <a:rPr sz="1400" spc="-19">
                <a:latin typeface="Times New Roman"/>
                <a:cs typeface="Times New Roman"/>
              </a:rPr>
              <a:t>о</a:t>
            </a:r>
            <a:r>
              <a:rPr sz="1400" spc="4">
                <a:latin typeface="Times New Roman"/>
                <a:cs typeface="Times New Roman"/>
              </a:rPr>
              <a:t>т</a:t>
            </a:r>
            <a:r>
              <a:rPr sz="1400" spc="-19">
                <a:latin typeface="Times New Roman"/>
                <a:cs typeface="Times New Roman"/>
              </a:rPr>
              <a:t>р</a:t>
            </a:r>
            <a:r>
              <a:rPr sz="1400" spc="-104">
                <a:latin typeface="Times New Roman"/>
                <a:cs typeface="Times New Roman"/>
              </a:rPr>
              <a:t>у</a:t>
            </a:r>
            <a:r>
              <a:rPr sz="1400">
                <a:latin typeface="Times New Roman"/>
                <a:cs typeface="Times New Roman"/>
              </a:rPr>
              <a:t>дн</a:t>
            </a:r>
            <a:r>
              <a:rPr sz="1400" spc="-9">
                <a:latin typeface="Times New Roman"/>
                <a:cs typeface="Times New Roman"/>
              </a:rPr>
              <a:t>и</a:t>
            </a:r>
            <a:r>
              <a:rPr sz="1400" spc="-69">
                <a:latin typeface="Times New Roman"/>
                <a:cs typeface="Times New Roman"/>
              </a:rPr>
              <a:t>к</a:t>
            </a:r>
            <a:r>
              <a:rPr sz="1400" spc="-9">
                <a:latin typeface="Times New Roman"/>
                <a:cs typeface="Times New Roman"/>
              </a:rPr>
              <a:t>о</a:t>
            </a:r>
            <a:r>
              <a:rPr sz="1400">
                <a:latin typeface="Times New Roman"/>
                <a:cs typeface="Times New Roman"/>
              </a:rPr>
              <a:t>в  </a:t>
            </a:r>
            <a:r>
              <a:rPr sz="1400" spc="-4">
                <a:latin typeface="Times New Roman"/>
                <a:cs typeface="Times New Roman"/>
              </a:rPr>
              <a:t>ОО </a:t>
            </a:r>
            <a:r>
              <a:rPr sz="1400">
                <a:latin typeface="Times New Roman"/>
                <a:cs typeface="Times New Roman"/>
              </a:rPr>
              <a:t>по </a:t>
            </a:r>
            <a:r>
              <a:rPr sz="1400" spc="4">
                <a:latin typeface="Times New Roman"/>
                <a:cs typeface="Times New Roman"/>
              </a:rPr>
              <a:t>вопросам </a:t>
            </a:r>
            <a:r>
              <a:rPr sz="1400" spc="9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мониторинга</a:t>
            </a:r>
            <a:endParaRPr sz="1400">
              <a:latin typeface="Times New Roman"/>
              <a:cs typeface="Times New Roman"/>
            </a:endParaRPr>
          </a:p>
          <a:p>
            <a:pPr marL="299084" marR="212089" indent="-287019">
              <a:lnSpc>
                <a:spcPct val="100000"/>
              </a:lnSpc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4">
                <a:latin typeface="Times New Roman"/>
                <a:cs typeface="Times New Roman"/>
              </a:rPr>
              <a:t>Техническая</a:t>
            </a:r>
            <a:r>
              <a:rPr sz="1400" spc="-78">
                <a:latin typeface="Times New Roman"/>
                <a:cs typeface="Times New Roman"/>
              </a:rPr>
              <a:t> </a:t>
            </a:r>
            <a:r>
              <a:rPr sz="1400" spc="-9">
                <a:latin typeface="Times New Roman"/>
                <a:cs typeface="Times New Roman"/>
              </a:rPr>
              <a:t>поддержка </a:t>
            </a:r>
            <a:r>
              <a:rPr sz="1400" spc="-334">
                <a:latin typeface="Times New Roman"/>
                <a:cs typeface="Times New Roman"/>
              </a:rPr>
              <a:t> </a:t>
            </a:r>
            <a:r>
              <a:rPr sz="1400" spc="-9">
                <a:latin typeface="Times New Roman"/>
                <a:cs typeface="Times New Roman"/>
              </a:rPr>
              <a:t>МУНИЦИПАЛЬНОГО </a:t>
            </a:r>
            <a:r>
              <a:rPr sz="1400" spc="-4">
                <a:latin typeface="Times New Roman"/>
                <a:cs typeface="Times New Roman"/>
              </a:rPr>
              <a:t> </a:t>
            </a:r>
            <a:r>
              <a:rPr sz="1400" spc="-14">
                <a:latin typeface="Times New Roman"/>
                <a:cs typeface="Times New Roman"/>
              </a:rPr>
              <a:t>координатора/ </a:t>
            </a:r>
            <a:r>
              <a:rPr sz="1400" spc="-9">
                <a:latin typeface="Times New Roman"/>
                <a:cs typeface="Times New Roman"/>
              </a:rPr>
              <a:t> </a:t>
            </a:r>
            <a:r>
              <a:rPr sz="1400" spc="-19">
                <a:latin typeface="Times New Roman"/>
                <a:cs typeface="Times New Roman"/>
              </a:rPr>
              <a:t>сотрудников</a:t>
            </a:r>
            <a:r>
              <a:rPr sz="1400" spc="-23">
                <a:latin typeface="Times New Roman"/>
                <a:cs typeface="Times New Roman"/>
              </a:rPr>
              <a:t> </a:t>
            </a:r>
            <a:r>
              <a:rPr sz="1400" spc="-4">
                <a:latin typeface="Times New Roman"/>
                <a:cs typeface="Times New Roman"/>
              </a:rPr>
              <a:t>ОО</a:t>
            </a:r>
            <a:endParaRPr sz="1400">
              <a:latin typeface="Times New Roman"/>
              <a:cs typeface="Times New Roman"/>
            </a:endParaRPr>
          </a:p>
          <a:p>
            <a:pPr marL="299084" marR="263524" indent="-287019">
              <a:lnSpc>
                <a:spcPct val="98900"/>
              </a:lnSpc>
              <a:spcBef>
                <a:spcPts val="18"/>
              </a:spcBef>
              <a:buFont typeface="Courier New"/>
              <a:buChar char="o"/>
              <a:tabLst>
                <a:tab pos="299084" algn="l"/>
                <a:tab pos="299719" algn="l"/>
              </a:tabLst>
              <a:defRPr/>
            </a:pPr>
            <a:r>
              <a:rPr sz="1400" spc="-9">
                <a:latin typeface="Times New Roman"/>
                <a:cs typeface="Times New Roman"/>
              </a:rPr>
              <a:t>Контроль</a:t>
            </a:r>
            <a:r>
              <a:rPr sz="1400" spc="-54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за</a:t>
            </a:r>
            <a:r>
              <a:rPr sz="1400" spc="-45">
                <a:latin typeface="Times New Roman"/>
                <a:cs typeface="Times New Roman"/>
              </a:rPr>
              <a:t> </a:t>
            </a:r>
            <a:r>
              <a:rPr sz="1400" spc="4">
                <a:latin typeface="Times New Roman"/>
                <a:cs typeface="Times New Roman"/>
              </a:rPr>
              <a:t>внесением </a:t>
            </a:r>
            <a:r>
              <a:rPr sz="1400" spc="-334">
                <a:latin typeface="Times New Roman"/>
                <a:cs typeface="Times New Roman"/>
              </a:rPr>
              <a:t> </a:t>
            </a:r>
            <a:r>
              <a:rPr sz="1400">
                <a:latin typeface="Times New Roman"/>
                <a:cs typeface="Times New Roman"/>
              </a:rPr>
              <a:t>данных </a:t>
            </a:r>
            <a:r>
              <a:rPr sz="1400" spc="-4">
                <a:latin typeface="Times New Roman"/>
                <a:cs typeface="Times New Roman"/>
              </a:rPr>
              <a:t>(полнота, </a:t>
            </a:r>
            <a:r>
              <a:rPr sz="1400">
                <a:latin typeface="Times New Roman"/>
                <a:cs typeface="Times New Roman"/>
              </a:rPr>
              <a:t> своевременность)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336141218" name="object 25"/>
          <p:cNvGrpSpPr/>
          <p:nvPr/>
        </p:nvGrpSpPr>
        <p:grpSpPr bwMode="auto">
          <a:xfrm>
            <a:off x="6174358" y="2052065"/>
            <a:ext cx="2346959" cy="3635374"/>
            <a:chOff x="6174358" y="2052065"/>
            <a:chExt cx="2346959" cy="3635374"/>
          </a:xfrm>
        </p:grpSpPr>
        <p:sp>
          <p:nvSpPr>
            <p:cNvPr id="308266346" name="object 26"/>
            <p:cNvSpPr/>
            <p:nvPr/>
          </p:nvSpPr>
          <p:spPr bwMode="auto">
            <a:xfrm>
              <a:off x="6183883" y="2061590"/>
              <a:ext cx="2327909" cy="3616324"/>
            </a:xfrm>
            <a:custGeom>
              <a:avLst/>
              <a:gdLst/>
              <a:ahLst/>
              <a:cxnLst/>
              <a:rect l="l" t="t" r="r" b="b"/>
              <a:pathLst>
                <a:path w="2327909" h="3616325" fill="norm" stroke="1" extrusionOk="0">
                  <a:moveTo>
                    <a:pt x="1939670" y="0"/>
                  </a:moveTo>
                  <a:lnTo>
                    <a:pt x="387985" y="0"/>
                  </a:lnTo>
                  <a:lnTo>
                    <a:pt x="339322" y="3021"/>
                  </a:lnTo>
                  <a:lnTo>
                    <a:pt x="292462" y="11843"/>
                  </a:lnTo>
                  <a:lnTo>
                    <a:pt x="247768" y="26102"/>
                  </a:lnTo>
                  <a:lnTo>
                    <a:pt x="205604" y="45435"/>
                  </a:lnTo>
                  <a:lnTo>
                    <a:pt x="166333" y="69480"/>
                  </a:lnTo>
                  <a:lnTo>
                    <a:pt x="130320" y="97872"/>
                  </a:lnTo>
                  <a:lnTo>
                    <a:pt x="97928" y="130249"/>
                  </a:lnTo>
                  <a:lnTo>
                    <a:pt x="69521" y="166248"/>
                  </a:lnTo>
                  <a:lnTo>
                    <a:pt x="45464" y="205505"/>
                  </a:lnTo>
                  <a:lnTo>
                    <a:pt x="26119" y="247658"/>
                  </a:lnTo>
                  <a:lnTo>
                    <a:pt x="11851" y="292343"/>
                  </a:lnTo>
                  <a:lnTo>
                    <a:pt x="3023" y="339197"/>
                  </a:lnTo>
                  <a:lnTo>
                    <a:pt x="0" y="387858"/>
                  </a:lnTo>
                  <a:lnTo>
                    <a:pt x="0" y="3228086"/>
                  </a:lnTo>
                  <a:lnTo>
                    <a:pt x="3023" y="3276747"/>
                  </a:lnTo>
                  <a:lnTo>
                    <a:pt x="11851" y="3323604"/>
                  </a:lnTo>
                  <a:lnTo>
                    <a:pt x="26119" y="3368293"/>
                  </a:lnTo>
                  <a:lnTo>
                    <a:pt x="45464" y="3410452"/>
                  </a:lnTo>
                  <a:lnTo>
                    <a:pt x="69521" y="3449716"/>
                  </a:lnTo>
                  <a:lnTo>
                    <a:pt x="97928" y="3485722"/>
                  </a:lnTo>
                  <a:lnTo>
                    <a:pt x="130320" y="3518106"/>
                  </a:lnTo>
                  <a:lnTo>
                    <a:pt x="166333" y="3546506"/>
                  </a:lnTo>
                  <a:lnTo>
                    <a:pt x="205604" y="3570557"/>
                  </a:lnTo>
                  <a:lnTo>
                    <a:pt x="247768" y="3589896"/>
                  </a:lnTo>
                  <a:lnTo>
                    <a:pt x="292462" y="3604160"/>
                  </a:lnTo>
                  <a:lnTo>
                    <a:pt x="339322" y="3612985"/>
                  </a:lnTo>
                  <a:lnTo>
                    <a:pt x="387985" y="3616007"/>
                  </a:lnTo>
                  <a:lnTo>
                    <a:pt x="1939670" y="3616007"/>
                  </a:lnTo>
                  <a:lnTo>
                    <a:pt x="1988333" y="3612985"/>
                  </a:lnTo>
                  <a:lnTo>
                    <a:pt x="2035193" y="3604160"/>
                  </a:lnTo>
                  <a:lnTo>
                    <a:pt x="2079887" y="3589896"/>
                  </a:lnTo>
                  <a:lnTo>
                    <a:pt x="2122051" y="3570557"/>
                  </a:lnTo>
                  <a:lnTo>
                    <a:pt x="2161322" y="3546506"/>
                  </a:lnTo>
                  <a:lnTo>
                    <a:pt x="2197335" y="3518106"/>
                  </a:lnTo>
                  <a:lnTo>
                    <a:pt x="2229727" y="3485722"/>
                  </a:lnTo>
                  <a:lnTo>
                    <a:pt x="2258134" y="3449716"/>
                  </a:lnTo>
                  <a:lnTo>
                    <a:pt x="2282191" y="3410452"/>
                  </a:lnTo>
                  <a:lnTo>
                    <a:pt x="2301536" y="3368293"/>
                  </a:lnTo>
                  <a:lnTo>
                    <a:pt x="2315804" y="3323604"/>
                  </a:lnTo>
                  <a:lnTo>
                    <a:pt x="2324632" y="3276747"/>
                  </a:lnTo>
                  <a:lnTo>
                    <a:pt x="2327656" y="3228086"/>
                  </a:lnTo>
                  <a:lnTo>
                    <a:pt x="2327656" y="387858"/>
                  </a:lnTo>
                  <a:lnTo>
                    <a:pt x="2324632" y="339197"/>
                  </a:lnTo>
                  <a:lnTo>
                    <a:pt x="2315804" y="292343"/>
                  </a:lnTo>
                  <a:lnTo>
                    <a:pt x="2301536" y="247658"/>
                  </a:lnTo>
                  <a:lnTo>
                    <a:pt x="2282191" y="205505"/>
                  </a:lnTo>
                  <a:lnTo>
                    <a:pt x="2258134" y="166248"/>
                  </a:lnTo>
                  <a:lnTo>
                    <a:pt x="2229727" y="130249"/>
                  </a:lnTo>
                  <a:lnTo>
                    <a:pt x="2197335" y="97872"/>
                  </a:lnTo>
                  <a:lnTo>
                    <a:pt x="2161322" y="69480"/>
                  </a:lnTo>
                  <a:lnTo>
                    <a:pt x="2122051" y="45435"/>
                  </a:lnTo>
                  <a:lnTo>
                    <a:pt x="2079887" y="26102"/>
                  </a:lnTo>
                  <a:lnTo>
                    <a:pt x="2035193" y="11843"/>
                  </a:lnTo>
                  <a:lnTo>
                    <a:pt x="1988333" y="3021"/>
                  </a:lnTo>
                  <a:lnTo>
                    <a:pt x="1939670" y="0"/>
                  </a:lnTo>
                  <a:close/>
                </a:path>
              </a:pathLst>
            </a:custGeom>
            <a:solidFill>
              <a:srgbClr val="C0CDEE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2090186763" name="object 27"/>
            <p:cNvSpPr/>
            <p:nvPr/>
          </p:nvSpPr>
          <p:spPr bwMode="auto">
            <a:xfrm>
              <a:off x="6183883" y="2061590"/>
              <a:ext cx="2327909" cy="3616324"/>
            </a:xfrm>
            <a:custGeom>
              <a:avLst/>
              <a:gdLst/>
              <a:ahLst/>
              <a:cxnLst/>
              <a:rect l="l" t="t" r="r" b="b"/>
              <a:pathLst>
                <a:path w="2327909" h="3616325" fill="norm" stroke="1" extrusionOk="0">
                  <a:moveTo>
                    <a:pt x="0" y="387858"/>
                  </a:moveTo>
                  <a:lnTo>
                    <a:pt x="3023" y="339197"/>
                  </a:lnTo>
                  <a:lnTo>
                    <a:pt x="11851" y="292343"/>
                  </a:lnTo>
                  <a:lnTo>
                    <a:pt x="26119" y="247658"/>
                  </a:lnTo>
                  <a:lnTo>
                    <a:pt x="45464" y="205505"/>
                  </a:lnTo>
                  <a:lnTo>
                    <a:pt x="69521" y="166248"/>
                  </a:lnTo>
                  <a:lnTo>
                    <a:pt x="97928" y="130249"/>
                  </a:lnTo>
                  <a:lnTo>
                    <a:pt x="130320" y="97872"/>
                  </a:lnTo>
                  <a:lnTo>
                    <a:pt x="166333" y="69480"/>
                  </a:lnTo>
                  <a:lnTo>
                    <a:pt x="205604" y="45435"/>
                  </a:lnTo>
                  <a:lnTo>
                    <a:pt x="247768" y="26102"/>
                  </a:lnTo>
                  <a:lnTo>
                    <a:pt x="292462" y="11843"/>
                  </a:lnTo>
                  <a:lnTo>
                    <a:pt x="339322" y="3021"/>
                  </a:lnTo>
                  <a:lnTo>
                    <a:pt x="387985" y="0"/>
                  </a:lnTo>
                  <a:lnTo>
                    <a:pt x="1939670" y="0"/>
                  </a:lnTo>
                  <a:lnTo>
                    <a:pt x="1988333" y="3021"/>
                  </a:lnTo>
                  <a:lnTo>
                    <a:pt x="2035193" y="11843"/>
                  </a:lnTo>
                  <a:lnTo>
                    <a:pt x="2079887" y="26102"/>
                  </a:lnTo>
                  <a:lnTo>
                    <a:pt x="2122051" y="45435"/>
                  </a:lnTo>
                  <a:lnTo>
                    <a:pt x="2161322" y="69480"/>
                  </a:lnTo>
                  <a:lnTo>
                    <a:pt x="2197335" y="97872"/>
                  </a:lnTo>
                  <a:lnTo>
                    <a:pt x="2229727" y="130249"/>
                  </a:lnTo>
                  <a:lnTo>
                    <a:pt x="2258134" y="166248"/>
                  </a:lnTo>
                  <a:lnTo>
                    <a:pt x="2282191" y="205505"/>
                  </a:lnTo>
                  <a:lnTo>
                    <a:pt x="2301536" y="247658"/>
                  </a:lnTo>
                  <a:lnTo>
                    <a:pt x="2315804" y="292343"/>
                  </a:lnTo>
                  <a:lnTo>
                    <a:pt x="2324632" y="339197"/>
                  </a:lnTo>
                  <a:lnTo>
                    <a:pt x="2327656" y="387858"/>
                  </a:lnTo>
                  <a:lnTo>
                    <a:pt x="2327656" y="3228086"/>
                  </a:lnTo>
                  <a:lnTo>
                    <a:pt x="2324632" y="3276747"/>
                  </a:lnTo>
                  <a:lnTo>
                    <a:pt x="2315804" y="3323604"/>
                  </a:lnTo>
                  <a:lnTo>
                    <a:pt x="2301536" y="3368293"/>
                  </a:lnTo>
                  <a:lnTo>
                    <a:pt x="2282191" y="3410452"/>
                  </a:lnTo>
                  <a:lnTo>
                    <a:pt x="2258134" y="3449716"/>
                  </a:lnTo>
                  <a:lnTo>
                    <a:pt x="2229727" y="3485722"/>
                  </a:lnTo>
                  <a:lnTo>
                    <a:pt x="2197335" y="3518106"/>
                  </a:lnTo>
                  <a:lnTo>
                    <a:pt x="2161322" y="3546506"/>
                  </a:lnTo>
                  <a:lnTo>
                    <a:pt x="2122051" y="3570557"/>
                  </a:lnTo>
                  <a:lnTo>
                    <a:pt x="2079887" y="3589896"/>
                  </a:lnTo>
                  <a:lnTo>
                    <a:pt x="2035193" y="3604160"/>
                  </a:lnTo>
                  <a:lnTo>
                    <a:pt x="1988333" y="3612985"/>
                  </a:lnTo>
                  <a:lnTo>
                    <a:pt x="1939670" y="3616007"/>
                  </a:lnTo>
                  <a:lnTo>
                    <a:pt x="387985" y="3616007"/>
                  </a:lnTo>
                  <a:lnTo>
                    <a:pt x="339322" y="3612985"/>
                  </a:lnTo>
                  <a:lnTo>
                    <a:pt x="292462" y="3604160"/>
                  </a:lnTo>
                  <a:lnTo>
                    <a:pt x="247768" y="3589896"/>
                  </a:lnTo>
                  <a:lnTo>
                    <a:pt x="205604" y="3570557"/>
                  </a:lnTo>
                  <a:lnTo>
                    <a:pt x="166333" y="3546506"/>
                  </a:lnTo>
                  <a:lnTo>
                    <a:pt x="130320" y="3518106"/>
                  </a:lnTo>
                  <a:lnTo>
                    <a:pt x="97928" y="3485722"/>
                  </a:lnTo>
                  <a:lnTo>
                    <a:pt x="69521" y="3449716"/>
                  </a:lnTo>
                  <a:lnTo>
                    <a:pt x="45464" y="3410452"/>
                  </a:lnTo>
                  <a:lnTo>
                    <a:pt x="26119" y="3368293"/>
                  </a:lnTo>
                  <a:lnTo>
                    <a:pt x="11851" y="3323604"/>
                  </a:lnTo>
                  <a:lnTo>
                    <a:pt x="3023" y="3276747"/>
                  </a:lnTo>
                  <a:lnTo>
                    <a:pt x="0" y="3228086"/>
                  </a:lnTo>
                  <a:lnTo>
                    <a:pt x="0" y="387858"/>
                  </a:lnTo>
                  <a:close/>
                </a:path>
              </a:pathLst>
            </a:custGeom>
            <a:grpFill/>
            <a:ln w="19050">
              <a:solidFill>
                <a:srgbClr val="455E9D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424966831" name="object 28"/>
          <p:cNvSpPr txBox="1"/>
          <p:nvPr/>
        </p:nvSpPr>
        <p:spPr bwMode="auto">
          <a:xfrm>
            <a:off x="6377177" y="2144394"/>
            <a:ext cx="1932030" cy="3426819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299084" marR="165735" indent="-287019">
              <a:lnSpc>
                <a:spcPct val="100000"/>
              </a:lnSpc>
              <a:spcBef>
                <a:spcPts val="94"/>
              </a:spcBef>
              <a:buFont typeface="Courier New"/>
              <a:buChar char="o"/>
              <a:tabLst>
                <a:tab pos="299719" algn="l"/>
              </a:tabLst>
              <a:defRPr/>
            </a:pPr>
            <a:r>
              <a:rPr sz="1600" spc="-9">
                <a:latin typeface="Times New Roman"/>
                <a:cs typeface="Times New Roman"/>
              </a:rPr>
              <a:t>Обеспечение </a:t>
            </a:r>
            <a:r>
              <a:rPr sz="1600" spc="-4">
                <a:latin typeface="Times New Roman"/>
                <a:cs typeface="Times New Roman"/>
              </a:rPr>
              <a:t> </a:t>
            </a:r>
            <a:r>
              <a:rPr sz="1600" spc="-9">
                <a:latin typeface="Times New Roman"/>
                <a:cs typeface="Times New Roman"/>
              </a:rPr>
              <a:t>готовности ОО </a:t>
            </a:r>
            <a:r>
              <a:rPr sz="1600" spc="-4">
                <a:latin typeface="Times New Roman"/>
                <a:cs typeface="Times New Roman"/>
              </a:rPr>
              <a:t>к </a:t>
            </a:r>
            <a:r>
              <a:rPr sz="1600" spc="-383">
                <a:latin typeface="Times New Roman"/>
                <a:cs typeface="Times New Roman"/>
              </a:rPr>
              <a:t> </a:t>
            </a:r>
            <a:r>
              <a:rPr sz="1600" spc="-4">
                <a:latin typeface="Times New Roman"/>
                <a:cs typeface="Times New Roman"/>
              </a:rPr>
              <a:t>участию</a:t>
            </a:r>
            <a:r>
              <a:rPr sz="1600" spc="14">
                <a:latin typeface="Times New Roman"/>
                <a:cs typeface="Times New Roman"/>
              </a:rPr>
              <a:t> </a:t>
            </a:r>
            <a:r>
              <a:rPr sz="1600" spc="-4">
                <a:latin typeface="Times New Roman"/>
                <a:cs typeface="Times New Roman"/>
              </a:rPr>
              <a:t>в</a:t>
            </a:r>
            <a:r>
              <a:rPr sz="1600" spc="-28">
                <a:latin typeface="Times New Roman"/>
                <a:cs typeface="Times New Roman"/>
              </a:rPr>
              <a:t> </a:t>
            </a:r>
            <a:r>
              <a:rPr sz="1600" spc="-9">
                <a:latin typeface="Times New Roman"/>
                <a:cs typeface="Times New Roman"/>
              </a:rPr>
              <a:t>АМ</a:t>
            </a:r>
            <a:endParaRPr sz="1600">
              <a:latin typeface="Times New Roman"/>
              <a:cs typeface="Times New Roman"/>
            </a:endParaRPr>
          </a:p>
          <a:p>
            <a:pPr marL="299084" marR="34290" indent="-287019">
              <a:lnSpc>
                <a:spcPct val="100000"/>
              </a:lnSpc>
              <a:buFont typeface="Courier New"/>
              <a:buChar char="o"/>
              <a:tabLst>
                <a:tab pos="299719" algn="l"/>
              </a:tabLst>
              <a:defRPr/>
            </a:pPr>
            <a:r>
              <a:rPr sz="1600" spc="-84">
                <a:latin typeface="Times New Roman"/>
                <a:cs typeface="Times New Roman"/>
              </a:rPr>
              <a:t>К</a:t>
            </a:r>
            <a:r>
              <a:rPr sz="1600" spc="-4">
                <a:latin typeface="Times New Roman"/>
                <a:cs typeface="Times New Roman"/>
              </a:rPr>
              <a:t>о</a:t>
            </a:r>
            <a:r>
              <a:rPr sz="1600" spc="-9">
                <a:latin typeface="Times New Roman"/>
                <a:cs typeface="Times New Roman"/>
              </a:rPr>
              <a:t>н</a:t>
            </a:r>
            <a:r>
              <a:rPr sz="1600" spc="-34">
                <a:latin typeface="Times New Roman"/>
                <a:cs typeface="Times New Roman"/>
              </a:rPr>
              <a:t>с</a:t>
            </a:r>
            <a:r>
              <a:rPr sz="1600" spc="-84">
                <a:latin typeface="Times New Roman"/>
                <a:cs typeface="Times New Roman"/>
              </a:rPr>
              <a:t>у</a:t>
            </a:r>
            <a:r>
              <a:rPr sz="1600" spc="-4">
                <a:latin typeface="Times New Roman"/>
                <a:cs typeface="Times New Roman"/>
              </a:rPr>
              <a:t>л</a:t>
            </a:r>
            <a:r>
              <a:rPr sz="1600" spc="-69">
                <a:latin typeface="Times New Roman"/>
                <a:cs typeface="Times New Roman"/>
              </a:rPr>
              <a:t>ь</a:t>
            </a:r>
            <a:r>
              <a:rPr sz="1600" spc="-4">
                <a:latin typeface="Times New Roman"/>
                <a:cs typeface="Times New Roman"/>
              </a:rPr>
              <a:t>тир</a:t>
            </a:r>
            <a:r>
              <a:rPr sz="1600">
                <a:latin typeface="Times New Roman"/>
                <a:cs typeface="Times New Roman"/>
              </a:rPr>
              <a:t>о</a:t>
            </a:r>
            <a:r>
              <a:rPr sz="1600" spc="-28">
                <a:latin typeface="Times New Roman"/>
                <a:cs typeface="Times New Roman"/>
              </a:rPr>
              <a:t>в</a:t>
            </a:r>
            <a:r>
              <a:rPr sz="1600" spc="-4">
                <a:latin typeface="Times New Roman"/>
                <a:cs typeface="Times New Roman"/>
              </a:rPr>
              <a:t>ание  </a:t>
            </a:r>
            <a:r>
              <a:rPr sz="1600" spc="-23">
                <a:latin typeface="Times New Roman"/>
                <a:cs typeface="Times New Roman"/>
              </a:rPr>
              <a:t>сотрудников</a:t>
            </a:r>
            <a:r>
              <a:rPr sz="1600" spc="-9">
                <a:latin typeface="Times New Roman"/>
                <a:cs typeface="Times New Roman"/>
              </a:rPr>
              <a:t> ОО </a:t>
            </a:r>
            <a:r>
              <a:rPr sz="1600" spc="-4">
                <a:latin typeface="Times New Roman"/>
                <a:cs typeface="Times New Roman"/>
              </a:rPr>
              <a:t> по </a:t>
            </a:r>
            <a:r>
              <a:rPr sz="1600">
                <a:latin typeface="Times New Roman"/>
                <a:cs typeface="Times New Roman"/>
              </a:rPr>
              <a:t>вопросам </a:t>
            </a:r>
            <a:r>
              <a:rPr sz="1600" spc="4">
                <a:latin typeface="Times New Roman"/>
                <a:cs typeface="Times New Roman"/>
              </a:rPr>
              <a:t> </a:t>
            </a:r>
            <a:r>
              <a:rPr sz="1600" spc="-9">
                <a:latin typeface="Times New Roman"/>
                <a:cs typeface="Times New Roman"/>
              </a:rPr>
              <a:t>мониторинга</a:t>
            </a:r>
            <a:endParaRPr sz="1600">
              <a:latin typeface="Times New Roman"/>
              <a:cs typeface="Times New Roman"/>
            </a:endParaRPr>
          </a:p>
          <a:p>
            <a:pPr marL="299084" marR="205740" indent="-287019">
              <a:lnSpc>
                <a:spcPct val="100000"/>
              </a:lnSpc>
              <a:buFont typeface="Courier New"/>
              <a:buChar char="o"/>
              <a:tabLst>
                <a:tab pos="299719" algn="l"/>
              </a:tabLst>
              <a:defRPr/>
            </a:pPr>
            <a:r>
              <a:rPr sz="1600" spc="-14">
                <a:latin typeface="Times New Roman"/>
                <a:cs typeface="Times New Roman"/>
              </a:rPr>
              <a:t>Техническая </a:t>
            </a:r>
            <a:r>
              <a:rPr sz="1600" spc="-9">
                <a:latin typeface="Times New Roman"/>
                <a:cs typeface="Times New Roman"/>
              </a:rPr>
              <a:t> поддержка </a:t>
            </a:r>
            <a:r>
              <a:rPr sz="1600" spc="-4">
                <a:latin typeface="Times New Roman"/>
                <a:cs typeface="Times New Roman"/>
              </a:rPr>
              <a:t> </a:t>
            </a:r>
            <a:r>
              <a:rPr sz="1600" spc="-23">
                <a:latin typeface="Times New Roman"/>
                <a:cs typeface="Times New Roman"/>
              </a:rPr>
              <a:t>сотрудников</a:t>
            </a:r>
            <a:r>
              <a:rPr sz="1600" spc="-38">
                <a:latin typeface="Times New Roman"/>
                <a:cs typeface="Times New Roman"/>
              </a:rPr>
              <a:t> </a:t>
            </a:r>
            <a:r>
              <a:rPr sz="1600" spc="-9">
                <a:latin typeface="Times New Roman"/>
                <a:cs typeface="Times New Roman"/>
              </a:rPr>
              <a:t>ОО</a:t>
            </a:r>
            <a:endParaRPr sz="1600">
              <a:latin typeface="Times New Roman"/>
              <a:cs typeface="Times New Roman"/>
            </a:endParaRPr>
          </a:p>
          <a:p>
            <a:pPr marL="299084" marR="5079" indent="-287019">
              <a:lnSpc>
                <a:spcPct val="100000"/>
              </a:lnSpc>
              <a:spcBef>
                <a:spcPts val="4"/>
              </a:spcBef>
              <a:buFont typeface="Courier New"/>
              <a:buChar char="o"/>
              <a:tabLst>
                <a:tab pos="299719" algn="l"/>
              </a:tabLst>
              <a:defRPr/>
            </a:pPr>
            <a:r>
              <a:rPr sz="1600" spc="-14">
                <a:latin typeface="Times New Roman"/>
                <a:cs typeface="Times New Roman"/>
              </a:rPr>
              <a:t>Контроль </a:t>
            </a:r>
            <a:r>
              <a:rPr sz="1600" spc="-9">
                <a:latin typeface="Times New Roman"/>
                <a:cs typeface="Times New Roman"/>
              </a:rPr>
              <a:t>за </a:t>
            </a:r>
            <a:r>
              <a:rPr sz="1600" spc="-4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внесением</a:t>
            </a:r>
            <a:r>
              <a:rPr sz="1600" spc="-28">
                <a:latin typeface="Times New Roman"/>
                <a:cs typeface="Times New Roman"/>
              </a:rPr>
              <a:t> </a:t>
            </a:r>
            <a:r>
              <a:rPr sz="1600" spc="-4">
                <a:latin typeface="Times New Roman"/>
                <a:cs typeface="Times New Roman"/>
              </a:rPr>
              <a:t>данных </a:t>
            </a:r>
            <a:r>
              <a:rPr sz="1600" spc="-383">
                <a:latin typeface="Times New Roman"/>
                <a:cs typeface="Times New Roman"/>
              </a:rPr>
              <a:t> </a:t>
            </a:r>
            <a:r>
              <a:rPr sz="1600" spc="-9">
                <a:latin typeface="Times New Roman"/>
                <a:cs typeface="Times New Roman"/>
              </a:rPr>
              <a:t>(полнота, </a:t>
            </a:r>
            <a:r>
              <a:rPr sz="1600" spc="-4">
                <a:latin typeface="Times New Roman"/>
                <a:cs typeface="Times New Roman"/>
              </a:rPr>
              <a:t> </a:t>
            </a:r>
            <a:r>
              <a:rPr sz="1600">
                <a:latin typeface="Times New Roman"/>
                <a:cs typeface="Times New Roman"/>
              </a:rPr>
              <a:t>своевременность)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822150761" name="object 29"/>
          <p:cNvSpPr/>
          <p:nvPr/>
        </p:nvSpPr>
        <p:spPr bwMode="auto">
          <a:xfrm>
            <a:off x="9374631" y="2006979"/>
            <a:ext cx="2132329" cy="678179"/>
          </a:xfrm>
          <a:custGeom>
            <a:avLst/>
            <a:gdLst/>
            <a:ahLst/>
            <a:cxnLst/>
            <a:rect l="l" t="t" r="r" b="b"/>
            <a:pathLst>
              <a:path w="2132329" h="678180" fill="norm" stroke="1" extrusionOk="0">
                <a:moveTo>
                  <a:pt x="657098" y="9144"/>
                </a:moveTo>
                <a:lnTo>
                  <a:pt x="648081" y="254"/>
                </a:lnTo>
                <a:lnTo>
                  <a:pt x="48463" y="618896"/>
                </a:lnTo>
                <a:lnTo>
                  <a:pt x="25654" y="596773"/>
                </a:lnTo>
                <a:lnTo>
                  <a:pt x="0" y="678053"/>
                </a:lnTo>
                <a:lnTo>
                  <a:pt x="80391" y="649859"/>
                </a:lnTo>
                <a:lnTo>
                  <a:pt x="67030" y="636905"/>
                </a:lnTo>
                <a:lnTo>
                  <a:pt x="57607" y="627773"/>
                </a:lnTo>
                <a:lnTo>
                  <a:pt x="657098" y="9144"/>
                </a:lnTo>
                <a:close/>
              </a:path>
              <a:path w="2132329" h="678180" fill="norm" stroke="1" extrusionOk="0">
                <a:moveTo>
                  <a:pt x="2131949" y="678053"/>
                </a:moveTo>
                <a:lnTo>
                  <a:pt x="2117052" y="640207"/>
                </a:lnTo>
                <a:lnTo>
                  <a:pt x="2100707" y="598678"/>
                </a:lnTo>
                <a:lnTo>
                  <a:pt x="2079510" y="622261"/>
                </a:lnTo>
                <a:lnTo>
                  <a:pt x="1387983" y="0"/>
                </a:lnTo>
                <a:lnTo>
                  <a:pt x="1379474" y="9398"/>
                </a:lnTo>
                <a:lnTo>
                  <a:pt x="2071027" y="631685"/>
                </a:lnTo>
                <a:lnTo>
                  <a:pt x="2049780" y="655320"/>
                </a:lnTo>
                <a:lnTo>
                  <a:pt x="2131949" y="678053"/>
                </a:lnTo>
                <a:close/>
              </a:path>
            </a:pathLst>
          </a:custGeom>
          <a:solidFill>
            <a:srgbClr val="5E81D9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2137039108" name="object 30"/>
          <p:cNvSpPr txBox="1"/>
          <p:nvPr/>
        </p:nvSpPr>
        <p:spPr bwMode="auto">
          <a:xfrm>
            <a:off x="8857867" y="2756406"/>
            <a:ext cx="1371324" cy="623295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699" marR="5079">
              <a:lnSpc>
                <a:spcPct val="100000"/>
              </a:lnSpc>
              <a:spcBef>
                <a:spcPts val="104"/>
              </a:spcBef>
              <a:defRPr/>
            </a:pPr>
            <a:r>
              <a:rPr sz="2000" spc="-28">
                <a:solidFill>
                  <a:srgbClr val="1F397A"/>
                </a:solidFill>
                <a:latin typeface="Times New Roman"/>
                <a:cs typeface="Times New Roman"/>
              </a:rPr>
              <a:t>Головная </a:t>
            </a:r>
            <a:r>
              <a:rPr sz="2000" spc="-23">
                <a:solidFill>
                  <a:srgbClr val="1F397A"/>
                </a:solidFill>
                <a:latin typeface="Times New Roman"/>
                <a:cs typeface="Times New Roman"/>
              </a:rPr>
              <a:t> </a:t>
            </a:r>
            <a:r>
              <a:rPr sz="2000">
                <a:solidFill>
                  <a:srgbClr val="1F397A"/>
                </a:solidFill>
                <a:latin typeface="Times New Roman"/>
                <a:cs typeface="Times New Roman"/>
              </a:rPr>
              <a:t>о</a:t>
            </a:r>
            <a:r>
              <a:rPr sz="2000" spc="9">
                <a:solidFill>
                  <a:srgbClr val="1F397A"/>
                </a:solidFill>
                <a:latin typeface="Times New Roman"/>
                <a:cs typeface="Times New Roman"/>
              </a:rPr>
              <a:t>р</a:t>
            </a:r>
            <a:r>
              <a:rPr sz="2000" spc="-4">
                <a:solidFill>
                  <a:srgbClr val="1F397A"/>
                </a:solidFill>
                <a:latin typeface="Times New Roman"/>
                <a:cs typeface="Times New Roman"/>
              </a:rPr>
              <a:t>г</a:t>
            </a:r>
            <a:r>
              <a:rPr sz="2000" spc="-9">
                <a:solidFill>
                  <a:srgbClr val="1F397A"/>
                </a:solidFill>
                <a:latin typeface="Times New Roman"/>
                <a:cs typeface="Times New Roman"/>
              </a:rPr>
              <a:t>а</a:t>
            </a:r>
            <a:r>
              <a:rPr sz="2000" spc="-4">
                <a:solidFill>
                  <a:srgbClr val="1F397A"/>
                </a:solidFill>
                <a:latin typeface="Times New Roman"/>
                <a:cs typeface="Times New Roman"/>
              </a:rPr>
              <a:t>н</a:t>
            </a:r>
            <a:r>
              <a:rPr sz="2000" spc="-9">
                <a:solidFill>
                  <a:srgbClr val="1F397A"/>
                </a:solidFill>
                <a:latin typeface="Times New Roman"/>
                <a:cs typeface="Times New Roman"/>
              </a:rPr>
              <a:t>и</a:t>
            </a:r>
            <a:r>
              <a:rPr sz="2000">
                <a:solidFill>
                  <a:srgbClr val="1F397A"/>
                </a:solidFill>
                <a:latin typeface="Times New Roman"/>
                <a:cs typeface="Times New Roman"/>
              </a:rPr>
              <a:t>зац</a:t>
            </a:r>
            <a:r>
              <a:rPr sz="2000" spc="-14">
                <a:solidFill>
                  <a:srgbClr val="1F397A"/>
                </a:solidFill>
                <a:latin typeface="Times New Roman"/>
                <a:cs typeface="Times New Roman"/>
              </a:rPr>
              <a:t>и</a:t>
            </a:r>
            <a:r>
              <a:rPr sz="2000">
                <a:solidFill>
                  <a:srgbClr val="1F397A"/>
                </a:solidFill>
                <a:latin typeface="Times New Roman"/>
                <a:cs typeface="Times New Roman"/>
              </a:rPr>
              <a:t>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76753374" name="object 31"/>
          <p:cNvSpPr txBox="1"/>
          <p:nvPr/>
        </p:nvSpPr>
        <p:spPr bwMode="auto">
          <a:xfrm>
            <a:off x="11152377" y="2805504"/>
            <a:ext cx="866499" cy="31849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699">
              <a:lnSpc>
                <a:spcPct val="100000"/>
              </a:lnSpc>
              <a:spcBef>
                <a:spcPts val="104"/>
              </a:spcBef>
              <a:defRPr/>
            </a:pPr>
            <a:r>
              <a:rPr sz="2000" spc="-4">
                <a:solidFill>
                  <a:srgbClr val="1F397A"/>
                </a:solidFill>
                <a:latin typeface="Times New Roman"/>
                <a:cs typeface="Times New Roman"/>
              </a:rPr>
              <a:t>Филиал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04097874" name=""/>
          <p:cNvSpPr txBox="1"/>
          <p:nvPr/>
        </p:nvSpPr>
        <p:spPr bwMode="auto">
          <a:xfrm flipH="0" flipV="0">
            <a:off x="167748" y="6428927"/>
            <a:ext cx="3526983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spAutoFit/>
          </a:bodyPr>
          <a:p>
            <a:pPr algn="ctr">
              <a:lnSpc>
                <a:spcPct val="100000"/>
              </a:lnSpc>
              <a:spcBef>
                <a:spcPts val="1432"/>
              </a:spcBef>
              <a:defRPr/>
            </a:pPr>
            <a:r>
              <a:rPr sz="1800">
                <a:solidFill>
                  <a:srgbClr val="423C67"/>
                </a:solidFill>
              </a:rPr>
              <a:t> </a:t>
            </a:r>
            <a:r>
              <a:rPr sz="1800" b="1" i="1">
                <a:solidFill>
                  <a:srgbClr val="423C67"/>
                </a:solidFill>
              </a:rPr>
              <a:t>Благодарим за внимание!</a:t>
            </a:r>
            <a:r>
              <a:rPr sz="1800" b="1" i="1">
                <a:solidFill>
                  <a:srgbClr val="423C67"/>
                </a:solidFill>
              </a:rPr>
              <a:t> </a:t>
            </a:r>
            <a:r>
              <a:rPr sz="2000" b="1" i="1">
                <a:solidFill>
                  <a:srgbClr val="423C67"/>
                </a:solidFill>
              </a:rPr>
              <a:t>  </a:t>
            </a:r>
            <a:r>
              <a:rPr sz="2000" b="1" i="1">
                <a:solidFill>
                  <a:srgbClr val="423C67"/>
                </a:solidFill>
              </a:rPr>
              <a:t>                      </a:t>
            </a:r>
            <a:r>
              <a:rPr sz="2000" b="1" i="1">
                <a:solidFill>
                  <a:srgbClr val="423C67"/>
                </a:solidFill>
              </a:rPr>
              <a:t>                    </a:t>
            </a:r>
            <a:endParaRPr>
              <a:solidFill>
                <a:srgbClr val="423C67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Р7-Офис/7.3.3.0</Application>
  <DocSecurity>0</DocSecurity>
  <PresentationFormat>Широкоэкранный</PresentationFormat>
  <Paragraphs>0</Paragraphs>
  <Slides>8</Slides>
  <Notes>8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Потемкин Сергей Игоревич</dc:creator>
  <cp:keywords/>
  <dc:description/>
  <dc:identifier/>
  <dc:language/>
  <cp:lastModifiedBy/>
  <cp:revision>166</cp:revision>
  <dcterms:created xsi:type="dcterms:W3CDTF">2018-08-22T07:07:23Z</dcterms:created>
  <dcterms:modified xsi:type="dcterms:W3CDTF">2023-09-06T03:39:50Z</dcterms:modified>
  <cp:category/>
  <cp:contentStatus/>
  <cp:version/>
</cp:coreProperties>
</file>